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3"/>
  </p:handoutMasterIdLst>
  <p:sldIdLst>
    <p:sldId id="307" r:id="rId2"/>
    <p:sldId id="308" r:id="rId3"/>
    <p:sldId id="309" r:id="rId4"/>
    <p:sldId id="330" r:id="rId5"/>
    <p:sldId id="319" r:id="rId6"/>
    <p:sldId id="320" r:id="rId7"/>
    <p:sldId id="321" r:id="rId8"/>
    <p:sldId id="322" r:id="rId9"/>
    <p:sldId id="323" r:id="rId10"/>
    <p:sldId id="327" r:id="rId11"/>
    <p:sldId id="328" r:id="rId12"/>
  </p:sldIdLst>
  <p:sldSz cx="9144000" cy="6858000" type="screen4x3"/>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387"/>
    <a:srgbClr val="FDAF7F"/>
    <a:srgbClr val="FFFFFF"/>
    <a:srgbClr val="FFCC99"/>
    <a:srgbClr val="DFFECA"/>
    <a:srgbClr val="E8FECA"/>
    <a:srgbClr val="DCFECE"/>
    <a:srgbClr val="CCFFCC"/>
    <a:srgbClr val="E0D8CA"/>
    <a:srgbClr val="AB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FF7774-9810-4231-8FB1-8D743A897A6B}" v="12" dt="2021-06-01T02:00:31.3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176" autoAdjust="0"/>
    <p:restoredTop sz="94364" autoAdjust="0"/>
  </p:normalViewPr>
  <p:slideViewPr>
    <p:cSldViewPr>
      <p:cViewPr varScale="1">
        <p:scale>
          <a:sx n="93" d="100"/>
          <a:sy n="93" d="100"/>
        </p:scale>
        <p:origin x="560" y="200"/>
      </p:cViewPr>
      <p:guideLst>
        <p:guide orient="horz" pos="2160"/>
        <p:guide pos="2880"/>
      </p:guideLst>
    </p:cSldViewPr>
  </p:slideViewPr>
  <p:notesTextViewPr>
    <p:cViewPr>
      <p:scale>
        <a:sx n="1" d="1"/>
        <a:sy n="1" d="1"/>
      </p:scale>
      <p:origin x="0" y="0"/>
    </p:cViewPr>
  </p:notesTextViewPr>
  <p:sorterViewPr>
    <p:cViewPr>
      <p:scale>
        <a:sx n="127" d="100"/>
        <a:sy n="12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231" cy="341064"/>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sz="quarter" idx="1"/>
          </p:nvPr>
        </p:nvSpPr>
        <p:spPr>
          <a:xfrm>
            <a:off x="5623698" y="0"/>
            <a:ext cx="4302231" cy="341064"/>
          </a:xfrm>
          <a:prstGeom prst="rect">
            <a:avLst/>
          </a:prstGeom>
        </p:spPr>
        <p:txBody>
          <a:bodyPr vert="horz" lIns="91440" tIns="45720" rIns="91440" bIns="45720" rtlCol="0"/>
          <a:lstStyle>
            <a:lvl1pPr algn="r">
              <a:defRPr sz="1200"/>
            </a:lvl1pPr>
          </a:lstStyle>
          <a:p>
            <a:fld id="{A7C70EAB-3581-4D54-89B3-2DDFF852E754}" type="datetimeFigureOut">
              <a:rPr lang="vi-VN" smtClean="0"/>
              <a:t>04/01/2022</a:t>
            </a:fld>
            <a:endParaRPr lang="vi-VN"/>
          </a:p>
        </p:txBody>
      </p:sp>
      <p:sp>
        <p:nvSpPr>
          <p:cNvPr id="4" name="Footer Placeholder 3"/>
          <p:cNvSpPr>
            <a:spLocks noGrp="1"/>
          </p:cNvSpPr>
          <p:nvPr>
            <p:ph type="ftr" sz="quarter" idx="2"/>
          </p:nvPr>
        </p:nvSpPr>
        <p:spPr>
          <a:xfrm>
            <a:off x="1" y="6456612"/>
            <a:ext cx="4302231" cy="341063"/>
          </a:xfrm>
          <a:prstGeom prst="rect">
            <a:avLst/>
          </a:prstGeom>
        </p:spPr>
        <p:txBody>
          <a:bodyPr vert="horz" lIns="91440" tIns="45720" rIns="91440" bIns="45720" rtlCol="0" anchor="b"/>
          <a:lstStyle>
            <a:lvl1pPr algn="l">
              <a:defRPr sz="1200"/>
            </a:lvl1pPr>
          </a:lstStyle>
          <a:p>
            <a:endParaRPr lang="vi-VN"/>
          </a:p>
        </p:txBody>
      </p:sp>
      <p:sp>
        <p:nvSpPr>
          <p:cNvPr id="5" name="Slide Number Placeholder 4"/>
          <p:cNvSpPr>
            <a:spLocks noGrp="1"/>
          </p:cNvSpPr>
          <p:nvPr>
            <p:ph type="sldNum" sz="quarter" idx="3"/>
          </p:nvPr>
        </p:nvSpPr>
        <p:spPr>
          <a:xfrm>
            <a:off x="5623698" y="6456612"/>
            <a:ext cx="4302231" cy="341063"/>
          </a:xfrm>
          <a:prstGeom prst="rect">
            <a:avLst/>
          </a:prstGeom>
        </p:spPr>
        <p:txBody>
          <a:bodyPr vert="horz" lIns="91440" tIns="45720" rIns="91440" bIns="45720" rtlCol="0" anchor="b"/>
          <a:lstStyle>
            <a:lvl1pPr algn="r">
              <a:defRPr sz="1200"/>
            </a:lvl1pPr>
          </a:lstStyle>
          <a:p>
            <a:fld id="{B50B1855-CE29-4947-B37B-D14371E7B60A}" type="slidenum">
              <a:rPr lang="vi-VN" smtClean="0"/>
              <a:t>‹#›</a:t>
            </a:fld>
            <a:endParaRPr lang="vi-VN"/>
          </a:p>
        </p:txBody>
      </p:sp>
    </p:spTree>
    <p:extLst>
      <p:ext uri="{BB962C8B-B14F-4D97-AF65-F5344CB8AC3E}">
        <p14:creationId xmlns:p14="http://schemas.microsoft.com/office/powerpoint/2010/main" val="231423999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940378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557190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9803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1656896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54358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4269758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4283649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321324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354774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D5EBF2-8CF5-4F1E-8A52-D5A3FA44AD66}"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1213178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D5EBF2-8CF5-4F1E-8A52-D5A3FA44AD66}" type="datetimeFigureOut">
              <a:rPr lang="en-US" smtClean="0"/>
              <a:t>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371762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D5EBF2-8CF5-4F1E-8A52-D5A3FA44AD66}" type="datetimeFigureOut">
              <a:rPr lang="en-US" smtClean="0"/>
              <a:t>1/4/22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2881719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D5EBF2-8CF5-4F1E-8A52-D5A3FA44AD66}" type="datetimeFigureOut">
              <a:rPr lang="en-US" smtClean="0"/>
              <a:t>1/4/22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970355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5EBF2-8CF5-4F1E-8A52-D5A3FA44AD66}" type="datetimeFigureOut">
              <a:rPr lang="en-US" smtClean="0"/>
              <a:t>1/4/22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1287206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D5EBF2-8CF5-4F1E-8A52-D5A3FA44AD66}" type="datetimeFigureOut">
              <a:rPr lang="en-US" smtClean="0"/>
              <a:t>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1728671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2D5EBF2-8CF5-4F1E-8A52-D5A3FA44AD66}" type="datetimeFigureOut">
              <a:rPr lang="en-US" smtClean="0"/>
              <a:t>1/4/22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951155-3837-4F30-939B-460E50937C91}" type="slidenum">
              <a:rPr lang="en-US" smtClean="0"/>
              <a:t>‹#›</a:t>
            </a:fld>
            <a:endParaRPr lang="en-US"/>
          </a:p>
        </p:txBody>
      </p:sp>
    </p:spTree>
    <p:extLst>
      <p:ext uri="{BB962C8B-B14F-4D97-AF65-F5344CB8AC3E}">
        <p14:creationId xmlns:p14="http://schemas.microsoft.com/office/powerpoint/2010/main" val="3527299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D5EBF2-8CF5-4F1E-8A52-D5A3FA44AD66}" type="datetimeFigureOut">
              <a:rPr lang="en-US" smtClean="0"/>
              <a:t>1/4/22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E951155-3837-4F30-939B-460E50937C91}" type="slidenum">
              <a:rPr lang="en-US" smtClean="0"/>
              <a:t>‹#›</a:t>
            </a:fld>
            <a:endParaRPr lang="en-US"/>
          </a:p>
        </p:txBody>
      </p:sp>
    </p:spTree>
    <p:extLst>
      <p:ext uri="{BB962C8B-B14F-4D97-AF65-F5344CB8AC3E}">
        <p14:creationId xmlns:p14="http://schemas.microsoft.com/office/powerpoint/2010/main" val="240545079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omonnoiydhue.edu.v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E5741-EF9A-DF43-A444-43020E9D4597}"/>
              </a:ext>
            </a:extLst>
          </p:cNvPr>
          <p:cNvSpPr>
            <a:spLocks noGrp="1"/>
          </p:cNvSpPr>
          <p:nvPr>
            <p:ph type="ctrTitle"/>
          </p:nvPr>
        </p:nvSpPr>
        <p:spPr>
          <a:xfrm>
            <a:off x="838200" y="2286000"/>
            <a:ext cx="7162800" cy="1905000"/>
          </a:xfrm>
        </p:spPr>
        <p:txBody>
          <a:bodyPr>
            <a:noAutofit/>
          </a:bodyPr>
          <a:lstStyle/>
          <a:p>
            <a:pPr algn="ctr">
              <a:lnSpc>
                <a:spcPct val="150000"/>
              </a:lnSpc>
            </a:pPr>
            <a:r>
              <a:rPr lang="en-US" sz="3100" b="1" dirty="0">
                <a:solidFill>
                  <a:srgbClr val="FF0000"/>
                </a:solidFill>
                <a:latin typeface="Palatino Linotype" panose="02040502050505030304" pitchFamily="18" charset="0"/>
              </a:rPr>
              <a:t>MỘT SỐ CÔNG TÁC CỦA BỘ MÔN </a:t>
            </a:r>
            <a:br>
              <a:rPr lang="en-US" sz="3100" b="1" dirty="0">
                <a:solidFill>
                  <a:srgbClr val="FF0000"/>
                </a:solidFill>
                <a:latin typeface="Palatino Linotype" panose="02040502050505030304" pitchFamily="18" charset="0"/>
              </a:rPr>
            </a:br>
            <a:r>
              <a:rPr lang="en-US" sz="3100" b="1" dirty="0">
                <a:solidFill>
                  <a:srgbClr val="FF0000"/>
                </a:solidFill>
                <a:latin typeface="Palatino Linotype" panose="02040502050505030304" pitchFamily="18" charset="0"/>
              </a:rPr>
              <a:t>TRONG THÁNG 1 NĂM 2022</a:t>
            </a:r>
          </a:p>
        </p:txBody>
      </p:sp>
      <p:sp>
        <p:nvSpPr>
          <p:cNvPr id="3" name="Subtitle 2">
            <a:extLst>
              <a:ext uri="{FF2B5EF4-FFF2-40B4-BE49-F238E27FC236}">
                <a16:creationId xmlns:a16="http://schemas.microsoft.com/office/drawing/2014/main" id="{32E63240-68A6-0649-AB62-91AB6B804F9E}"/>
              </a:ext>
            </a:extLst>
          </p:cNvPr>
          <p:cNvSpPr>
            <a:spLocks noGrp="1"/>
          </p:cNvSpPr>
          <p:nvPr>
            <p:ph type="subTitle" idx="1"/>
          </p:nvPr>
        </p:nvSpPr>
        <p:spPr>
          <a:xfrm>
            <a:off x="1143000" y="304800"/>
            <a:ext cx="6477000" cy="838200"/>
          </a:xfrm>
        </p:spPr>
        <p:txBody>
          <a:bodyPr>
            <a:noAutofit/>
          </a:bodyPr>
          <a:lstStyle/>
          <a:p>
            <a:pPr algn="ctr"/>
            <a:r>
              <a:rPr lang="en-US" sz="2000" b="1" dirty="0">
                <a:solidFill>
                  <a:schemeClr val="accent2">
                    <a:lumMod val="50000"/>
                  </a:schemeClr>
                </a:solidFill>
                <a:latin typeface="Segoe UI" panose="020B0502040204020203" pitchFamily="34" charset="0"/>
                <a:cs typeface="Segoe UI" panose="020B0502040204020203" pitchFamily="34" charset="0"/>
              </a:rPr>
              <a:t>TRƯỜNG ĐẠI HỌC Y - DƯỢC, ĐẠI HỌC HUẾ</a:t>
            </a:r>
          </a:p>
          <a:p>
            <a:pPr algn="ctr"/>
            <a:r>
              <a:rPr lang="en-US" sz="2000" b="1" dirty="0">
                <a:solidFill>
                  <a:schemeClr val="accent2">
                    <a:lumMod val="50000"/>
                  </a:schemeClr>
                </a:solidFill>
                <a:latin typeface="Segoe UI" panose="020B0502040204020203" pitchFamily="34" charset="0"/>
                <a:cs typeface="Segoe UI" panose="020B0502040204020203" pitchFamily="34" charset="0"/>
              </a:rPr>
              <a:t>BỘ MÔN NỘI</a:t>
            </a:r>
          </a:p>
        </p:txBody>
      </p:sp>
    </p:spTree>
    <p:extLst>
      <p:ext uri="{BB962C8B-B14F-4D97-AF65-F5344CB8AC3E}">
        <p14:creationId xmlns:p14="http://schemas.microsoft.com/office/powerpoint/2010/main" val="963019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96686-9F6B-764A-9846-E85E3475ABAF}"/>
              </a:ext>
            </a:extLst>
          </p:cNvPr>
          <p:cNvSpPr>
            <a:spLocks noGrp="1"/>
          </p:cNvSpPr>
          <p:nvPr>
            <p:ph type="title"/>
          </p:nvPr>
        </p:nvSpPr>
        <p:spPr>
          <a:xfrm>
            <a:off x="381000" y="381000"/>
            <a:ext cx="7886700" cy="701674"/>
          </a:xfrm>
        </p:spPr>
        <p:txBody>
          <a:bodyPr>
            <a:normAutofit/>
          </a:bodyPr>
          <a:lstStyle/>
          <a:p>
            <a:r>
              <a:rPr lang="en-US" sz="3400" b="1" dirty="0">
                <a:solidFill>
                  <a:schemeClr val="accent2">
                    <a:lumMod val="50000"/>
                  </a:schemeClr>
                </a:solidFill>
                <a:latin typeface="Segoe UI" panose="020B0502040204020203" pitchFamily="34" charset="0"/>
                <a:cs typeface="Segoe UI" panose="020B0502040204020203" pitchFamily="34" charset="0"/>
              </a:rPr>
              <a:t>CÔNG TÁC KHÁC</a:t>
            </a:r>
          </a:p>
        </p:txBody>
      </p:sp>
      <p:sp>
        <p:nvSpPr>
          <p:cNvPr id="3" name="Content Placeholder 2">
            <a:extLst>
              <a:ext uri="{FF2B5EF4-FFF2-40B4-BE49-F238E27FC236}">
                <a16:creationId xmlns:a16="http://schemas.microsoft.com/office/drawing/2014/main" id="{CDF810E9-5F33-7A4A-8738-F1AF1DF8298F}"/>
              </a:ext>
            </a:extLst>
          </p:cNvPr>
          <p:cNvSpPr>
            <a:spLocks noGrp="1"/>
          </p:cNvSpPr>
          <p:nvPr>
            <p:ph idx="1"/>
          </p:nvPr>
        </p:nvSpPr>
        <p:spPr>
          <a:xfrm>
            <a:off x="76200" y="1600200"/>
            <a:ext cx="7467600" cy="4403726"/>
          </a:xfrm>
        </p:spPr>
        <p:txBody>
          <a:bodyPr>
            <a:noAutofit/>
          </a:bodyPr>
          <a:lstStyle/>
          <a:p>
            <a:pPr algn="just">
              <a:lnSpc>
                <a:spcPct val="150000"/>
              </a:lnSpc>
            </a:pPr>
            <a:r>
              <a:rPr lang="en-US" sz="1600" dirty="0" err="1">
                <a:solidFill>
                  <a:schemeClr val="accent2">
                    <a:lumMod val="50000"/>
                  </a:schemeClr>
                </a:solidFill>
                <a:latin typeface="Segoe UI" panose="020B0502040204020203" pitchFamily="34" charset="0"/>
                <a:cs typeface="Segoe UI" panose="020B0502040204020203" pitchFamily="34" charset="0"/>
              </a:rPr>
              <a:t>Tiếp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tục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thực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hiện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nghiêm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túc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các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quy</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định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về</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phòng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chống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dịch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của</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nhà</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trường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Đại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học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Huế</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và</a:t>
            </a:r>
            <a:r>
              <a:rPr lang="en-US" sz="1600" dirty="0">
                <a:solidFill>
                  <a:schemeClr val="accent2">
                    <a:lumMod val="50000"/>
                  </a:schemeClr>
                </a:solidFill>
                <a:latin typeface="Segoe UI" panose="020B0502040204020203" pitchFamily="34" charset="0"/>
                <a:cs typeface="Segoe UI" panose="020B0502040204020203" pitchFamily="34" charset="0"/>
              </a:rPr>
              <a:t> UBND </a:t>
            </a:r>
            <a:r>
              <a:rPr lang="en-US" sz="1600" dirty="0" err="1">
                <a:solidFill>
                  <a:schemeClr val="accent2">
                    <a:lumMod val="50000"/>
                  </a:schemeClr>
                </a:solidFill>
                <a:latin typeface="Segoe UI" panose="020B0502040204020203" pitchFamily="34" charset="0"/>
                <a:cs typeface="Segoe UI" panose="020B0502040204020203" pitchFamily="34" charset="0"/>
              </a:rPr>
              <a:t>Tỉnh</a:t>
            </a:r>
            <a:r>
              <a:rPr lang="en-US" sz="1600" dirty="0">
                <a:solidFill>
                  <a:schemeClr val="accent2">
                    <a:lumMod val="50000"/>
                  </a:schemeClr>
                </a:solidFill>
                <a:latin typeface="Segoe UI" panose="020B0502040204020203" pitchFamily="34" charset="0"/>
                <a:cs typeface="Segoe UI" panose="020B0502040204020203" pitchFamily="34" charset="0"/>
              </a:rPr>
              <a:t>.</a:t>
            </a:r>
          </a:p>
          <a:p>
            <a:pPr algn="just">
              <a:lnSpc>
                <a:spcPct val="150000"/>
              </a:lnSpc>
            </a:pPr>
            <a:r>
              <a:rPr lang="en-US" sz="1600" dirty="0" err="1">
                <a:solidFill>
                  <a:schemeClr val="accent2">
                    <a:lumMod val="50000"/>
                  </a:schemeClr>
                </a:solidFill>
                <a:latin typeface="Segoe UI" panose="020B0502040204020203" pitchFamily="34" charset="0"/>
                <a:cs typeface="Segoe UI" panose="020B0502040204020203" pitchFamily="34" charset="0"/>
              </a:rPr>
              <a:t>Tiếp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tục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động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viên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các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giảng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viên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cán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bộ</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của</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Bộ</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môn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tiếp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tục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đăng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ký</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tham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gia</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công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tác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chống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dịch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theo</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thông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báo</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của</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nhà</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trường</a:t>
            </a:r>
            <a:r>
              <a:rPr lang="en-US" sz="1600" dirty="0">
                <a:solidFill>
                  <a:schemeClr val="accent2">
                    <a:lumMod val="50000"/>
                  </a:schemeClr>
                </a:solidFill>
                <a:latin typeface="Segoe UI" panose="020B0502040204020203" pitchFamily="34" charset="0"/>
                <a:cs typeface="Segoe UI" panose="020B0502040204020203" pitchFamily="34" charset="0"/>
              </a:rPr>
              <a:t>.</a:t>
            </a:r>
          </a:p>
          <a:p>
            <a:pPr algn="just">
              <a:lnSpc>
                <a:spcPct val="150000"/>
              </a:lnSpc>
            </a:pPr>
            <a:r>
              <a:rPr lang="en-US" sz="1600" dirty="0" err="1">
                <a:solidFill>
                  <a:schemeClr val="accent2">
                    <a:lumMod val="50000"/>
                  </a:schemeClr>
                </a:solidFill>
                <a:latin typeface="Segoe UI" panose="020B0502040204020203" pitchFamily="34" charset="0"/>
                <a:cs typeface="Segoe UI" panose="020B0502040204020203" pitchFamily="34" charset="0"/>
              </a:rPr>
              <a:t>Thi</a:t>
            </a:r>
            <a:r>
              <a:rPr lang="en-US" sz="1600" dirty="0">
                <a:solidFill>
                  <a:schemeClr val="accent2">
                    <a:lumMod val="50000"/>
                  </a:schemeClr>
                </a:solidFill>
                <a:latin typeface="Segoe UI" panose="020B0502040204020203" pitchFamily="34" charset="0"/>
                <a:cs typeface="Segoe UI" panose="020B0502040204020203" pitchFamily="34" charset="0"/>
              </a:rPr>
              <a:t> tuyển viên chức 2021 cho các giảng viên </a:t>
            </a:r>
            <a:r>
              <a:rPr lang="en-US" sz="1600" dirty="0" err="1">
                <a:solidFill>
                  <a:schemeClr val="accent2">
                    <a:lumMod val="50000"/>
                  </a:schemeClr>
                </a:solidFill>
                <a:latin typeface="Segoe UI" panose="020B0502040204020203" pitchFamily="34" charset="0"/>
                <a:cs typeface="Segoe UI" panose="020B0502040204020203" pitchFamily="34" charset="0"/>
              </a:rPr>
              <a:t>của</a:t>
            </a:r>
            <a:r>
              <a:rPr lang="en-US" sz="1600" dirty="0">
                <a:solidFill>
                  <a:schemeClr val="accent2">
                    <a:lumMod val="50000"/>
                  </a:schemeClr>
                </a:solidFill>
                <a:latin typeface="Segoe UI" panose="020B0502040204020203" pitchFamily="34" charset="0"/>
                <a:cs typeface="Segoe UI" panose="020B0502040204020203" pitchFamily="34" charset="0"/>
              </a:rPr>
              <a:t> BM: </a:t>
            </a:r>
            <a:r>
              <a:rPr lang="en-US" sz="1600" dirty="0" err="1">
                <a:solidFill>
                  <a:schemeClr val="accent2">
                    <a:lumMod val="50000"/>
                  </a:schemeClr>
                </a:solidFill>
                <a:latin typeface="Segoe UI" panose="020B0502040204020203" pitchFamily="34" charset="0"/>
                <a:cs typeface="Segoe UI" panose="020B0502040204020203" pitchFamily="34" charset="0"/>
              </a:rPr>
              <a:t>ngày</a:t>
            </a:r>
            <a:r>
              <a:rPr lang="en-US" sz="1600" dirty="0">
                <a:solidFill>
                  <a:schemeClr val="accent2">
                    <a:lumMod val="50000"/>
                  </a:schemeClr>
                </a:solidFill>
                <a:latin typeface="Segoe UI" panose="020B0502040204020203" pitchFamily="34" charset="0"/>
                <a:cs typeface="Segoe UI" panose="020B0502040204020203" pitchFamily="34" charset="0"/>
              </a:rPr>
              <a:t> 8- 10.1.2022</a:t>
            </a:r>
          </a:p>
          <a:p>
            <a:pPr>
              <a:lnSpc>
                <a:spcPct val="150000"/>
              </a:lnSpc>
            </a:pPr>
            <a:r>
              <a:rPr lang="vi-VN" sz="1600" dirty="0">
                <a:solidFill>
                  <a:schemeClr val="accent2">
                    <a:lumMod val="50000"/>
                  </a:schemeClr>
                </a:solidFill>
                <a:latin typeface="Segoe UI" panose="020B0502040204020203" pitchFamily="34" charset="0"/>
                <a:cs typeface="Segoe UI" panose="020B0502040204020203" pitchFamily="34" charset="0"/>
              </a:rPr>
              <a:t>Để hoàn thiện và cập nhật thông tin trang web bộ môn, Quý Thầy Cô tiếp tục cung cấp thông tin lý lịch khoa học để cập nhật nội dung trang web và hoàn thiện giao diện trang web Bộ môn mới: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vi-VN" sz="1600" dirty="0">
                <a:solidFill>
                  <a:schemeClr val="accent2">
                    <a:lumMod val="50000"/>
                  </a:schemeClr>
                </a:solidFill>
                <a:latin typeface="Segoe UI" panose="020B0502040204020203" pitchFamily="34" charset="0"/>
                <a:cs typeface="Segoe UI" panose="020B0502040204020203" pitchFamily="34" charset="0"/>
                <a:hlinkClick r:id="rId2"/>
              </a:rPr>
              <a:t>https://bomonnoiydhue.edu.vn</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marL="0" indent="0" algn="just">
              <a:lnSpc>
                <a:spcPct val="150000"/>
              </a:lnSpc>
              <a:buNone/>
            </a:pPr>
            <a:endParaRPr lang="vi-VN" sz="1600" dirty="0">
              <a:solidFill>
                <a:schemeClr val="accent2">
                  <a:lumMod val="50000"/>
                </a:schemeClr>
              </a:solidFill>
              <a:latin typeface="Segoe UI" panose="020B0502040204020203" pitchFamily="34" charset="0"/>
              <a:cs typeface="Segoe UI" panose="020B0502040204020203" pitchFamily="34" charset="0"/>
            </a:endParaRPr>
          </a:p>
          <a:p>
            <a:pPr marL="0" indent="0" algn="just">
              <a:lnSpc>
                <a:spcPct val="150000"/>
              </a:lnSpc>
              <a:buNone/>
            </a:pPr>
            <a:br>
              <a:rPr lang="vi-VN" sz="1600" dirty="0">
                <a:solidFill>
                  <a:schemeClr val="accent2">
                    <a:lumMod val="50000"/>
                  </a:schemeClr>
                </a:solidFill>
                <a:latin typeface="Segoe UI" panose="020B0502040204020203" pitchFamily="34" charset="0"/>
                <a:cs typeface="Segoe UI" panose="020B0502040204020203" pitchFamily="34" charset="0"/>
              </a:rPr>
            </a:br>
            <a:endParaRPr lang="vi-VN" sz="1600" dirty="0">
              <a:solidFill>
                <a:schemeClr val="accent2">
                  <a:lumMod val="50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902650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676400"/>
            <a:ext cx="7620000" cy="2400657"/>
          </a:xfrm>
          <a:prstGeom prst="rect">
            <a:avLst/>
          </a:prstGeom>
          <a:noFill/>
        </p:spPr>
        <p:txBody>
          <a:bodyPr wrap="square" rtlCol="0">
            <a:spAutoFit/>
          </a:bodyPr>
          <a:lstStyle/>
          <a:p>
            <a:pPr algn="ctr"/>
            <a:endParaRPr lang="en-US" sz="2500" b="1" dirty="0">
              <a:solidFill>
                <a:schemeClr val="accent1">
                  <a:lumMod val="75000"/>
                </a:schemeClr>
              </a:solidFill>
              <a:latin typeface="Segoe UI" panose="020B0502040204020203" pitchFamily="34" charset="0"/>
              <a:cs typeface="Segoe UI" panose="020B0502040204020203" pitchFamily="34" charset="0"/>
            </a:endParaRPr>
          </a:p>
          <a:p>
            <a:pPr algn="ctr"/>
            <a:r>
              <a:rPr lang="en-US" sz="2500" b="1" dirty="0" err="1">
                <a:solidFill>
                  <a:schemeClr val="accent1">
                    <a:lumMod val="75000"/>
                  </a:schemeClr>
                </a:solidFill>
                <a:latin typeface="Segoe UI" panose="020B0502040204020203" pitchFamily="34" charset="0"/>
                <a:cs typeface="Segoe UI" panose="020B0502040204020203" pitchFamily="34" charset="0"/>
              </a:rPr>
              <a:t>Kính</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chúc</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Quý</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Thầy</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Cô</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cùng</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gia</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đình</a:t>
            </a:r>
            <a:endParaRPr lang="en-US" sz="2500" b="1" dirty="0">
              <a:solidFill>
                <a:schemeClr val="accent1">
                  <a:lumMod val="75000"/>
                </a:schemeClr>
              </a:solidFill>
              <a:latin typeface="Segoe UI" panose="020B0502040204020203" pitchFamily="34" charset="0"/>
              <a:cs typeface="Segoe UI" panose="020B0502040204020203" pitchFamily="34" charset="0"/>
            </a:endParaRPr>
          </a:p>
          <a:p>
            <a:pPr algn="ct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luôn</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sức</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khoẻ</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và</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bình</a:t>
            </a:r>
            <a:r>
              <a:rPr lang="en-US" sz="2500" b="1" dirty="0">
                <a:solidFill>
                  <a:schemeClr val="accent1">
                    <a:lumMod val="75000"/>
                  </a:schemeClr>
                </a:solidFill>
                <a:latin typeface="Segoe UI" panose="020B0502040204020203" pitchFamily="34" charset="0"/>
                <a:cs typeface="Segoe UI" panose="020B0502040204020203" pitchFamily="34" charset="0"/>
              </a:rPr>
              <a:t> an </a:t>
            </a:r>
            <a:r>
              <a:rPr lang="en-US" sz="2500" b="1" dirty="0" err="1">
                <a:solidFill>
                  <a:schemeClr val="accent1">
                    <a:lumMod val="75000"/>
                  </a:schemeClr>
                </a:solidFill>
                <a:latin typeface="Segoe UI" panose="020B0502040204020203" pitchFamily="34" charset="0"/>
                <a:cs typeface="Segoe UI" panose="020B0502040204020203" pitchFamily="34" charset="0"/>
              </a:rPr>
              <a:t>trong</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năm</a:t>
            </a:r>
            <a:r>
              <a:rPr lang="en-US" sz="2500" b="1" dirty="0">
                <a:solidFill>
                  <a:schemeClr val="accent1">
                    <a:lumMod val="75000"/>
                  </a:schemeClr>
                </a:solidFill>
                <a:latin typeface="Segoe UI" panose="020B0502040204020203" pitchFamily="34" charset="0"/>
                <a:cs typeface="Segoe UI" panose="020B0502040204020203" pitchFamily="34" charset="0"/>
              </a:rPr>
              <a:t> </a:t>
            </a:r>
            <a:r>
              <a:rPr lang="en-US" sz="2500" b="1" dirty="0" err="1">
                <a:solidFill>
                  <a:schemeClr val="accent1">
                    <a:lumMod val="75000"/>
                  </a:schemeClr>
                </a:solidFill>
                <a:latin typeface="Segoe UI" panose="020B0502040204020203" pitchFamily="34" charset="0"/>
                <a:cs typeface="Segoe UI" panose="020B0502040204020203" pitchFamily="34" charset="0"/>
              </a:rPr>
              <a:t>mới</a:t>
            </a:r>
            <a:r>
              <a:rPr lang="en-US" sz="2500" b="1" dirty="0">
                <a:solidFill>
                  <a:schemeClr val="accent1">
                    <a:lumMod val="75000"/>
                  </a:schemeClr>
                </a:solidFill>
                <a:latin typeface="Segoe UI" panose="020B0502040204020203" pitchFamily="34" charset="0"/>
                <a:cs typeface="Segoe UI" panose="020B0502040204020203" pitchFamily="34" charset="0"/>
              </a:rPr>
              <a:t>!</a:t>
            </a:r>
          </a:p>
          <a:p>
            <a:pPr algn="ctr"/>
            <a:endParaRPr lang="en-US" sz="2500" b="1" dirty="0">
              <a:solidFill>
                <a:srgbClr val="C00000"/>
              </a:solidFill>
              <a:latin typeface="Segoe UI" panose="020B0502040204020203" pitchFamily="34" charset="0"/>
              <a:cs typeface="Segoe UI" panose="020B0502040204020203" pitchFamily="34" charset="0"/>
            </a:endParaRPr>
          </a:p>
          <a:p>
            <a:pPr algn="ctr"/>
            <a:endParaRPr lang="en-US" sz="2500" b="1" dirty="0">
              <a:solidFill>
                <a:srgbClr val="C00000"/>
              </a:solidFill>
              <a:latin typeface="Segoe UI" panose="020B0502040204020203" pitchFamily="34" charset="0"/>
              <a:cs typeface="Segoe UI" panose="020B0502040204020203" pitchFamily="34" charset="0"/>
            </a:endParaRPr>
          </a:p>
          <a:p>
            <a:pPr algn="ctr"/>
            <a:r>
              <a:rPr lang="en-US" sz="2500" b="1" dirty="0">
                <a:solidFill>
                  <a:srgbClr val="0070C0"/>
                </a:solidFill>
                <a:latin typeface="Segoe UI" panose="020B0502040204020203" pitchFamily="34" charset="0"/>
                <a:cs typeface="Segoe UI" panose="020B0502040204020203" pitchFamily="34" charset="0"/>
              </a:rPr>
              <a:t>				</a:t>
            </a:r>
            <a:r>
              <a:rPr lang="en-US" sz="2500" b="1" dirty="0">
                <a:solidFill>
                  <a:schemeClr val="accent2">
                    <a:lumMod val="50000"/>
                  </a:schemeClr>
                </a:solidFill>
                <a:latin typeface="Segoe UI" panose="020B0502040204020203" pitchFamily="34" charset="0"/>
                <a:cs typeface="Segoe UI" panose="020B0502040204020203" pitchFamily="34" charset="0"/>
              </a:rPr>
              <a:t>Ban </a:t>
            </a:r>
            <a:r>
              <a:rPr lang="en-US" sz="2500" b="1" dirty="0" err="1">
                <a:solidFill>
                  <a:schemeClr val="accent2">
                    <a:lumMod val="50000"/>
                  </a:schemeClr>
                </a:solidFill>
                <a:latin typeface="Segoe UI" panose="020B0502040204020203" pitchFamily="34" charset="0"/>
                <a:cs typeface="Segoe UI" panose="020B0502040204020203" pitchFamily="34" charset="0"/>
              </a:rPr>
              <a:t>Chủ</a:t>
            </a:r>
            <a:r>
              <a:rPr lang="en-US" sz="2500" b="1" dirty="0">
                <a:solidFill>
                  <a:schemeClr val="accent2">
                    <a:lumMod val="50000"/>
                  </a:schemeClr>
                </a:solidFill>
                <a:latin typeface="Segoe UI" panose="020B0502040204020203" pitchFamily="34" charset="0"/>
                <a:cs typeface="Segoe UI" panose="020B0502040204020203" pitchFamily="34" charset="0"/>
              </a:rPr>
              <a:t> </a:t>
            </a:r>
            <a:r>
              <a:rPr lang="en-US" sz="2500" b="1" dirty="0" err="1">
                <a:solidFill>
                  <a:schemeClr val="accent2">
                    <a:lumMod val="50000"/>
                  </a:schemeClr>
                </a:solidFill>
                <a:latin typeface="Segoe UI" panose="020B0502040204020203" pitchFamily="34" charset="0"/>
                <a:cs typeface="Segoe UI" panose="020B0502040204020203" pitchFamily="34" charset="0"/>
              </a:rPr>
              <a:t>nhiệm</a:t>
            </a:r>
            <a:r>
              <a:rPr lang="en-US" sz="2500" b="1" dirty="0">
                <a:solidFill>
                  <a:schemeClr val="accent2">
                    <a:lumMod val="50000"/>
                  </a:schemeClr>
                </a:solidFill>
                <a:latin typeface="Segoe UI" panose="020B0502040204020203" pitchFamily="34" charset="0"/>
                <a:cs typeface="Segoe UI" panose="020B0502040204020203" pitchFamily="34" charset="0"/>
              </a:rPr>
              <a:t> BM. </a:t>
            </a:r>
            <a:r>
              <a:rPr lang="en-US" sz="2500" b="1" dirty="0" err="1">
                <a:solidFill>
                  <a:schemeClr val="accent2">
                    <a:lumMod val="50000"/>
                  </a:schemeClr>
                </a:solidFill>
                <a:latin typeface="Segoe UI" panose="020B0502040204020203" pitchFamily="34" charset="0"/>
                <a:cs typeface="Segoe UI" panose="020B0502040204020203" pitchFamily="34" charset="0"/>
              </a:rPr>
              <a:t>Nội</a:t>
            </a:r>
            <a:endParaRPr lang="en-US" sz="2500" b="1" dirty="0">
              <a:solidFill>
                <a:schemeClr val="accent2">
                  <a:lumMod val="50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51832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2743200"/>
            <a:ext cx="7010400" cy="914400"/>
          </a:xfrm>
          <a:prstGeom prst="rect">
            <a:avLst/>
          </a:prstGeom>
        </p:spPr>
        <p:txBody>
          <a:bodyPr vert="horz" lIns="91440" tIns="45720" rIns="91440" bIns="45720" rtlCol="0" anchor="b">
            <a:normAutofit fontScale="85000"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chemeClr val="accent2">
                    <a:lumMod val="50000"/>
                  </a:schemeClr>
                </a:solidFill>
                <a:effectLst/>
                <a:uLnTx/>
                <a:uFillTx/>
                <a:latin typeface="Segoe UI" panose="020B0502040204020203" pitchFamily="34" charset="0"/>
                <a:ea typeface="+mj-ea"/>
                <a:cs typeface="Segoe UI" panose="020B0502040204020203" pitchFamily="34" charset="0"/>
              </a:rPr>
              <a:t>CÔNG TÁC ĐÀO TẠO ĐẠI HỌC</a:t>
            </a:r>
          </a:p>
        </p:txBody>
      </p:sp>
    </p:spTree>
    <p:extLst>
      <p:ext uri="{BB962C8B-B14F-4D97-AF65-F5344CB8AC3E}">
        <p14:creationId xmlns:p14="http://schemas.microsoft.com/office/powerpoint/2010/main" val="84930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7886700" cy="866633"/>
          </a:xfrm>
        </p:spPr>
        <p:txBody>
          <a:bodyPr>
            <a:normAutofit/>
          </a:bodyPr>
          <a:lstStyle/>
          <a:p>
            <a:r>
              <a:rPr lang="en-US" sz="3200" b="1" dirty="0">
                <a:solidFill>
                  <a:schemeClr val="accent2">
                    <a:lumMod val="50000"/>
                  </a:schemeClr>
                </a:solidFill>
                <a:latin typeface="Segoe UI" panose="020B0502040204020203" pitchFamily="34" charset="0"/>
                <a:cs typeface="Segoe UI" panose="020B0502040204020203" pitchFamily="34" charset="0"/>
              </a:rPr>
              <a:t>ĐÀO TẠO ĐẠI HỌC</a:t>
            </a:r>
          </a:p>
        </p:txBody>
      </p:sp>
      <p:sp>
        <p:nvSpPr>
          <p:cNvPr id="3" name="Content Placeholder 2">
            <a:extLst>
              <a:ext uri="{FF2B5EF4-FFF2-40B4-BE49-F238E27FC236}">
                <a16:creationId xmlns:a16="http://schemas.microsoft.com/office/drawing/2014/main" id="{812CD1E6-A0EC-C64F-A7DD-148F6CAEFFD3}"/>
              </a:ext>
            </a:extLst>
          </p:cNvPr>
          <p:cNvSpPr>
            <a:spLocks noGrp="1"/>
          </p:cNvSpPr>
          <p:nvPr>
            <p:ph idx="1"/>
          </p:nvPr>
        </p:nvSpPr>
        <p:spPr>
          <a:xfrm>
            <a:off x="228600" y="1295400"/>
            <a:ext cx="7391400" cy="4724400"/>
          </a:xfrm>
        </p:spPr>
        <p:txBody>
          <a:bodyPr>
            <a:normAutofit fontScale="85000" lnSpcReduction="10000"/>
          </a:bodyPr>
          <a:lstStyle/>
          <a:p>
            <a:pPr marL="0" indent="0" algn="just">
              <a:lnSpc>
                <a:spcPct val="150000"/>
              </a:lnSpc>
              <a:buNone/>
            </a:pPr>
            <a:r>
              <a:rPr lang="en-US" sz="1600" b="1" dirty="0">
                <a:solidFill>
                  <a:schemeClr val="accent2">
                    <a:lumMod val="50000"/>
                  </a:schemeClr>
                </a:solidFill>
                <a:latin typeface="Segoe UI" panose="020B0502040204020203" pitchFamily="34" charset="0"/>
                <a:cs typeface="Segoe UI" panose="020B0502040204020203" pitchFamily="34" charset="0"/>
              </a:rPr>
              <a:t>1. KẾ HOẠCH THỰC HÀNH LÂM SÀNG TẠI BỆNH VIỆN:</a:t>
            </a:r>
          </a:p>
          <a:p>
            <a:pPr marL="0" indent="0" algn="just">
              <a:lnSpc>
                <a:spcPct val="150000"/>
              </a:lnSpc>
              <a:buNone/>
            </a:pPr>
            <a:r>
              <a:rPr lang="en-US" sz="1600" dirty="0">
                <a:solidFill>
                  <a:schemeClr val="accent2">
                    <a:lumMod val="50000"/>
                  </a:schemeClr>
                </a:solidFill>
                <a:latin typeface="Segoe UI" panose="020B0502040204020203" pitchFamily="34" charset="0"/>
                <a:cs typeface="Segoe UI" panose="020B0502040204020203" pitchFamily="34" charset="0"/>
              </a:rPr>
              <a:t>1.1. </a:t>
            </a:r>
            <a:r>
              <a:rPr lang="en-US" sz="1600" dirty="0" err="1">
                <a:solidFill>
                  <a:schemeClr val="accent2">
                    <a:lumMod val="50000"/>
                  </a:schemeClr>
                </a:solidFill>
                <a:latin typeface="Segoe UI" panose="020B0502040204020203" pitchFamily="34" charset="0"/>
                <a:cs typeface="Segoe UI" panose="020B0502040204020203" pitchFamily="34" charset="0"/>
              </a:rPr>
              <a:t>Tiếp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tục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triển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khai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kế</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hoạch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cho</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sinh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viên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thực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hành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lâm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sàng</a:t>
            </a:r>
            <a:r>
              <a:rPr lang="en-US" sz="1600" dirty="0">
                <a:solidFill>
                  <a:schemeClr val="accent2">
                    <a:lumMod val="50000"/>
                  </a:schemeClr>
                </a:solidFill>
                <a:latin typeface="Segoe UI" panose="020B0502040204020203" pitchFamily="34" charset="0"/>
                <a:cs typeface="Segoe UI" panose="020B0502040204020203" pitchFamily="34" charset="0"/>
              </a:rPr>
              <a:t> (THLS) </a:t>
            </a:r>
            <a:r>
              <a:rPr lang="en-US" sz="1600" dirty="0" err="1">
                <a:solidFill>
                  <a:schemeClr val="accent2">
                    <a:lumMod val="50000"/>
                  </a:schemeClr>
                </a:solidFill>
                <a:latin typeface="Segoe UI" panose="020B0502040204020203" pitchFamily="34" charset="0"/>
                <a:cs typeface="Segoe UI" panose="020B0502040204020203" pitchFamily="34" charset="0"/>
              </a:rPr>
              <a:t>bù</a:t>
            </a:r>
            <a:r>
              <a:rPr lang="en-US" sz="1600" dirty="0">
                <a:solidFill>
                  <a:schemeClr val="accent2">
                    <a:lumMod val="50000"/>
                  </a:schemeClr>
                </a:solidFill>
                <a:latin typeface="Segoe UI" panose="020B0502040204020203" pitchFamily="34" charset="0"/>
                <a:cs typeface="Segoe UI" panose="020B0502040204020203" pitchFamily="34" charset="0"/>
              </a:rPr>
              <a:t> HKII, </a:t>
            </a:r>
            <a:r>
              <a:rPr lang="en-US" sz="1600" dirty="0" err="1">
                <a:solidFill>
                  <a:schemeClr val="accent2">
                    <a:lumMod val="50000"/>
                  </a:schemeClr>
                </a:solidFill>
                <a:latin typeface="Segoe UI" panose="020B0502040204020203" pitchFamily="34" charset="0"/>
                <a:cs typeface="Segoe UI" panose="020B0502040204020203" pitchFamily="34" charset="0"/>
              </a:rPr>
              <a:t>năm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học</a:t>
            </a:r>
            <a:r>
              <a:rPr lang="en-US" sz="1600" dirty="0">
                <a:solidFill>
                  <a:schemeClr val="accent2">
                    <a:lumMod val="50000"/>
                  </a:schemeClr>
                </a:solidFill>
                <a:latin typeface="Segoe UI" panose="020B0502040204020203" pitchFamily="34" charset="0"/>
                <a:cs typeface="Segoe UI" panose="020B0502040204020203" pitchFamily="34" charset="0"/>
              </a:rPr>
              <a:t> 20-21 </a:t>
            </a:r>
            <a:r>
              <a:rPr lang="en-US" sz="1600" dirty="0" err="1">
                <a:solidFill>
                  <a:schemeClr val="accent2">
                    <a:lumMod val="50000"/>
                  </a:schemeClr>
                </a:solidFill>
                <a:latin typeface="Segoe UI" panose="020B0502040204020203" pitchFamily="34" charset="0"/>
                <a:cs typeface="Segoe UI" panose="020B0502040204020203" pitchFamily="34" charset="0"/>
              </a:rPr>
              <a:t>từ</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ngày</a:t>
            </a:r>
            <a:r>
              <a:rPr lang="en-US" sz="1600" dirty="0">
                <a:solidFill>
                  <a:schemeClr val="accent2">
                    <a:lumMod val="50000"/>
                  </a:schemeClr>
                </a:solidFill>
                <a:latin typeface="Segoe UI" panose="020B0502040204020203" pitchFamily="34" charset="0"/>
                <a:cs typeface="Segoe UI" panose="020B0502040204020203" pitchFamily="34" charset="0"/>
              </a:rPr>
              <a:t> 10/1/2022, </a:t>
            </a:r>
            <a:r>
              <a:rPr lang="en-US" sz="1600" dirty="0" err="1">
                <a:solidFill>
                  <a:schemeClr val="accent2">
                    <a:lumMod val="50000"/>
                  </a:schemeClr>
                </a:solidFill>
                <a:latin typeface="Segoe UI" panose="020B0502040204020203" pitchFamily="34" charset="0"/>
                <a:cs typeface="Segoe UI" panose="020B0502040204020203" pitchFamily="34" charset="0"/>
              </a:rPr>
              <a:t>gồm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các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đối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tượng</a:t>
            </a:r>
            <a:r>
              <a:rPr lang="en-US" sz="1600" dirty="0">
                <a:solidFill>
                  <a:schemeClr val="accent2">
                    <a:lumMod val="50000"/>
                  </a:schemeClr>
                </a:solidFill>
                <a:latin typeface="Segoe UI" panose="020B0502040204020203" pitchFamily="34" charset="0"/>
                <a:cs typeface="Segoe UI" panose="020B0502040204020203" pitchFamily="34" charset="0"/>
              </a:rPr>
              <a:t>:</a:t>
            </a:r>
          </a:p>
          <a:p>
            <a:pPr marL="0" indent="0" algn="just">
              <a:lnSpc>
                <a:spcPct val="150000"/>
              </a:lnSpc>
              <a:buNone/>
            </a:pPr>
            <a:r>
              <a:rPr lang="en-US" sz="1600" dirty="0">
                <a:solidFill>
                  <a:schemeClr val="accent2">
                    <a:lumMod val="50000"/>
                  </a:schemeClr>
                </a:solidFill>
                <a:latin typeface="Segoe UI" panose="020B0502040204020203" pitchFamily="34" charset="0"/>
                <a:cs typeface="Segoe UI" panose="020B0502040204020203" pitchFamily="34" charset="0"/>
              </a:rPr>
              <a:t>- Y3: </a:t>
            </a:r>
            <a:r>
              <a:rPr lang="en-US" sz="1600" dirty="0" err="1">
                <a:solidFill>
                  <a:schemeClr val="accent2">
                    <a:lumMod val="50000"/>
                  </a:schemeClr>
                </a:solidFill>
                <a:latin typeface="Segoe UI" panose="020B0502040204020203" pitchFamily="34" charset="0"/>
                <a:cs typeface="Segoe UI" panose="020B0502040204020203" pitchFamily="34" charset="0"/>
              </a:rPr>
              <a:t>Nội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cơ</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sở</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marL="0" indent="0" algn="just">
              <a:lnSpc>
                <a:spcPct val="150000"/>
              </a:lnSpc>
              <a:buNone/>
            </a:pPr>
            <a:r>
              <a:rPr lang="en-US" sz="1600" dirty="0">
                <a:solidFill>
                  <a:schemeClr val="accent2">
                    <a:lumMod val="50000"/>
                  </a:schemeClr>
                </a:solidFill>
                <a:latin typeface="Segoe UI" panose="020B0502040204020203" pitchFamily="34" charset="0"/>
                <a:cs typeface="Segoe UI" panose="020B0502040204020203" pitchFamily="34" charset="0"/>
              </a:rPr>
              <a:t>- YHDP5: </a:t>
            </a:r>
            <a:r>
              <a:rPr lang="en-US" sz="1600" dirty="0" err="1">
                <a:solidFill>
                  <a:schemeClr val="accent2">
                    <a:lumMod val="50000"/>
                  </a:schemeClr>
                </a:solidFill>
                <a:latin typeface="Segoe UI" panose="020B0502040204020203" pitchFamily="34" charset="0"/>
                <a:cs typeface="Segoe UI" panose="020B0502040204020203" pitchFamily="34" charset="0"/>
              </a:rPr>
              <a:t>Thần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kinh</a:t>
            </a:r>
            <a:r>
              <a:rPr lang="en-US" sz="1600" dirty="0">
                <a:solidFill>
                  <a:schemeClr val="accent2">
                    <a:lumMod val="50000"/>
                  </a:schemeClr>
                </a:solidFill>
                <a:latin typeface="Segoe UI" panose="020B0502040204020203" pitchFamily="34" charset="0"/>
                <a:cs typeface="Segoe UI" panose="020B0502040204020203" pitchFamily="34" charset="0"/>
              </a:rPr>
              <a:t>, YHDP3: </a:t>
            </a:r>
            <a:r>
              <a:rPr lang="en-US" sz="1600" dirty="0" err="1">
                <a:solidFill>
                  <a:schemeClr val="accent2">
                    <a:lumMod val="50000"/>
                  </a:schemeClr>
                </a:solidFill>
                <a:latin typeface="Segoe UI" panose="020B0502040204020203" pitchFamily="34" charset="0"/>
                <a:cs typeface="Segoe UI" panose="020B0502040204020203" pitchFamily="34" charset="0"/>
              </a:rPr>
              <a:t>Nội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bệnh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lý</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marL="0" indent="0" algn="just">
              <a:lnSpc>
                <a:spcPct val="150000"/>
              </a:lnSpc>
              <a:buNone/>
            </a:pPr>
            <a:r>
              <a:rPr lang="en-US" sz="1600" dirty="0">
                <a:solidFill>
                  <a:schemeClr val="accent2">
                    <a:lumMod val="50000"/>
                  </a:schemeClr>
                </a:solidFill>
                <a:latin typeface="Segoe UI" panose="020B0502040204020203" pitchFamily="34" charset="0"/>
                <a:cs typeface="Segoe UI" panose="020B0502040204020203" pitchFamily="34" charset="0"/>
              </a:rPr>
              <a:t>- YHCT3: </a:t>
            </a:r>
            <a:r>
              <a:rPr lang="en-US" sz="1600" dirty="0" err="1">
                <a:solidFill>
                  <a:schemeClr val="accent2">
                    <a:lumMod val="50000"/>
                  </a:schemeClr>
                </a:solidFill>
                <a:latin typeface="Segoe UI" panose="020B0502040204020203" pitchFamily="34" charset="0"/>
                <a:cs typeface="Segoe UI" panose="020B0502040204020203" pitchFamily="34" charset="0"/>
              </a:rPr>
              <a:t>Nội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cơ</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sở</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marL="0" indent="0" algn="just">
              <a:lnSpc>
                <a:spcPct val="150000"/>
              </a:lnSpc>
              <a:buNone/>
            </a:pPr>
            <a:r>
              <a:rPr lang="en-US" sz="1600" dirty="0">
                <a:solidFill>
                  <a:schemeClr val="accent2">
                    <a:lumMod val="50000"/>
                  </a:schemeClr>
                </a:solidFill>
                <a:latin typeface="Segoe UI" panose="020B0502040204020203" pitchFamily="34" charset="0"/>
                <a:cs typeface="Segoe UI" panose="020B0502040204020203" pitchFamily="34" charset="0"/>
              </a:rPr>
              <a:t>- YLT4.2: </a:t>
            </a:r>
            <a:r>
              <a:rPr lang="en-US" sz="1600" dirty="0" err="1">
                <a:solidFill>
                  <a:schemeClr val="accent2">
                    <a:lumMod val="50000"/>
                  </a:schemeClr>
                </a:solidFill>
                <a:latin typeface="Segoe UI" panose="020B0502040204020203" pitchFamily="34" charset="0"/>
                <a:cs typeface="Segoe UI" panose="020B0502040204020203" pitchFamily="34" charset="0"/>
              </a:rPr>
              <a:t>Nội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cơ</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sở</a:t>
            </a:r>
            <a:r>
              <a:rPr lang="en-US" sz="1600" dirty="0">
                <a:solidFill>
                  <a:schemeClr val="accent2">
                    <a:lumMod val="50000"/>
                  </a:schemeClr>
                </a:solidFill>
                <a:latin typeface="Segoe UI" panose="020B0502040204020203" pitchFamily="34" charset="0"/>
                <a:cs typeface="Segoe UI" panose="020B0502040204020203" pitchFamily="34" charset="0"/>
              </a:rPr>
              <a:t>, KTHAVLVH1: </a:t>
            </a:r>
            <a:r>
              <a:rPr lang="en-US" sz="1600" dirty="0" err="1">
                <a:solidFill>
                  <a:schemeClr val="accent2">
                    <a:lumMod val="50000"/>
                  </a:schemeClr>
                </a:solidFill>
                <a:latin typeface="Segoe UI" panose="020B0502040204020203" pitchFamily="34" charset="0"/>
                <a:cs typeface="Segoe UI" panose="020B0502040204020203" pitchFamily="34" charset="0"/>
              </a:rPr>
              <a:t>Bệnh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học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Nội</a:t>
            </a:r>
            <a:r>
              <a:rPr lang="en-US" sz="1600" dirty="0">
                <a:solidFill>
                  <a:schemeClr val="accent2">
                    <a:lumMod val="50000"/>
                  </a:schemeClr>
                </a:solidFill>
                <a:latin typeface="Segoe UI" panose="020B0502040204020203" pitchFamily="34" charset="0"/>
                <a:cs typeface="Segoe UI" panose="020B0502040204020203" pitchFamily="34" charset="0"/>
              </a:rPr>
              <a:t> </a:t>
            </a:r>
          </a:p>
          <a:p>
            <a:pPr marL="0" indent="0" algn="just">
              <a:lnSpc>
                <a:spcPct val="150000"/>
              </a:lnSpc>
              <a:buNone/>
            </a:pPr>
            <a:r>
              <a:rPr lang="en-US" sz="1600" dirty="0">
                <a:solidFill>
                  <a:schemeClr val="accent2">
                    <a:lumMod val="50000"/>
                  </a:schemeClr>
                </a:solidFill>
                <a:latin typeface="Segoe UI" panose="020B0502040204020203" pitchFamily="34" charset="0"/>
                <a:cs typeface="Segoe UI" panose="020B0502040204020203" pitchFamily="34" charset="0"/>
              </a:rPr>
              <a:t>1.2. </a:t>
            </a:r>
            <a:r>
              <a:rPr lang="en-US" sz="1600" dirty="0" err="1">
                <a:solidFill>
                  <a:schemeClr val="accent2">
                    <a:lumMod val="50000"/>
                  </a:schemeClr>
                </a:solidFill>
                <a:latin typeface="Segoe UI" panose="020B0502040204020203" pitchFamily="34" charset="0"/>
                <a:cs typeface="Segoe UI" panose="020B0502040204020203" pitchFamily="34" charset="0"/>
              </a:rPr>
              <a:t>Đối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với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các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lớp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sinh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viên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từ</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năm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thứ</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hai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đến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năm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thứ</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sáu</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đã</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kết</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thúc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chương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trình</a:t>
            </a:r>
            <a:r>
              <a:rPr lang="en-US" sz="1600" dirty="0">
                <a:solidFill>
                  <a:schemeClr val="accent2">
                    <a:lumMod val="50000"/>
                  </a:schemeClr>
                </a:solidFill>
                <a:latin typeface="Segoe UI" panose="020B0502040204020203" pitchFamily="34" charset="0"/>
                <a:cs typeface="Segoe UI" panose="020B0502040204020203" pitchFamily="34" charset="0"/>
              </a:rPr>
              <a:t> THLS </a:t>
            </a:r>
            <a:r>
              <a:rPr lang="en-US" sz="1600" dirty="0" err="1">
                <a:solidFill>
                  <a:schemeClr val="accent2">
                    <a:lumMod val="50000"/>
                  </a:schemeClr>
                </a:solidFill>
                <a:latin typeface="Segoe UI" panose="020B0502040204020203" pitchFamily="34" charset="0"/>
                <a:cs typeface="Segoe UI" panose="020B0502040204020203" pitchFamily="34" charset="0"/>
              </a:rPr>
              <a:t>bù</a:t>
            </a:r>
            <a:r>
              <a:rPr lang="en-US" sz="1600" dirty="0">
                <a:solidFill>
                  <a:schemeClr val="accent2">
                    <a:lumMod val="50000"/>
                  </a:schemeClr>
                </a:solidFill>
                <a:latin typeface="Segoe UI" panose="020B0502040204020203" pitchFamily="34" charset="0"/>
                <a:cs typeface="Segoe UI" panose="020B0502040204020203" pitchFamily="34" charset="0"/>
              </a:rPr>
              <a:t> HKII, </a:t>
            </a:r>
            <a:r>
              <a:rPr lang="en-US" sz="1600" dirty="0" err="1">
                <a:solidFill>
                  <a:schemeClr val="accent2">
                    <a:lumMod val="50000"/>
                  </a:schemeClr>
                </a:solidFill>
                <a:latin typeface="Segoe UI" panose="020B0502040204020203" pitchFamily="34" charset="0"/>
                <a:cs typeface="Segoe UI" panose="020B0502040204020203" pitchFamily="34" charset="0"/>
              </a:rPr>
              <a:t>năm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học</a:t>
            </a:r>
            <a:r>
              <a:rPr lang="en-US" sz="1600" dirty="0">
                <a:solidFill>
                  <a:schemeClr val="accent2">
                    <a:lumMod val="50000"/>
                  </a:schemeClr>
                </a:solidFill>
                <a:latin typeface="Segoe UI" panose="020B0502040204020203" pitchFamily="34" charset="0"/>
                <a:cs typeface="Segoe UI" panose="020B0502040204020203" pitchFamily="34" charset="0"/>
              </a:rPr>
              <a:t> 20-21: </a:t>
            </a:r>
            <a:r>
              <a:rPr lang="en-US" sz="1600" i="1" dirty="0" err="1">
                <a:solidFill>
                  <a:schemeClr val="accent2">
                    <a:lumMod val="50000"/>
                  </a:schemeClr>
                </a:solidFill>
                <a:latin typeface="Segoe UI" panose="020B0502040204020203" pitchFamily="34" charset="0"/>
                <a:cs typeface="Segoe UI" panose="020B0502040204020203" pitchFamily="34" charset="0"/>
              </a:rPr>
              <a:t>triển</a:t>
            </a:r>
            <a:r>
              <a:rPr lang="en-US" sz="1600" i="1" dirty="0">
                <a:solidFill>
                  <a:schemeClr val="accent2">
                    <a:lumMod val="50000"/>
                  </a:schemeClr>
                </a:solidFill>
                <a:latin typeface="Segoe UI" panose="020B0502040204020203" pitchFamily="34" charset="0"/>
                <a:cs typeface="Segoe UI" panose="020B0502040204020203" pitchFamily="34" charset="0"/>
              </a:rPr>
              <a:t> </a:t>
            </a:r>
            <a:r>
              <a:rPr lang="en-US" sz="1600" i="1" dirty="0" err="1">
                <a:solidFill>
                  <a:schemeClr val="accent2">
                    <a:lumMod val="50000"/>
                  </a:schemeClr>
                </a:solidFill>
                <a:latin typeface="Segoe UI" panose="020B0502040204020203" pitchFamily="34" charset="0"/>
                <a:cs typeface="Segoe UI" panose="020B0502040204020203" pitchFamily="34" charset="0"/>
              </a:rPr>
              <a:t>khai</a:t>
            </a:r>
            <a:r>
              <a:rPr lang="en-US" sz="1600" i="1" dirty="0">
                <a:solidFill>
                  <a:schemeClr val="accent2">
                    <a:lumMod val="50000"/>
                  </a:schemeClr>
                </a:solidFill>
                <a:latin typeface="Segoe UI" panose="020B0502040204020203" pitchFamily="34" charset="0"/>
                <a:cs typeface="Segoe UI" panose="020B0502040204020203" pitchFamily="34" charset="0"/>
              </a:rPr>
              <a:t> THLS HKI, </a:t>
            </a:r>
            <a:r>
              <a:rPr lang="en-US" sz="1600" i="1" dirty="0" err="1">
                <a:solidFill>
                  <a:schemeClr val="accent2">
                    <a:lumMod val="50000"/>
                  </a:schemeClr>
                </a:solidFill>
                <a:latin typeface="Segoe UI" panose="020B0502040204020203" pitchFamily="34" charset="0"/>
                <a:cs typeface="Segoe UI" panose="020B0502040204020203" pitchFamily="34" charset="0"/>
              </a:rPr>
              <a:t>năm</a:t>
            </a:r>
            <a:r>
              <a:rPr lang="en-US" sz="1600" i="1" dirty="0">
                <a:solidFill>
                  <a:schemeClr val="accent2">
                    <a:lumMod val="50000"/>
                  </a:schemeClr>
                </a:solidFill>
                <a:latin typeface="Segoe UI" panose="020B0502040204020203" pitchFamily="34" charset="0"/>
                <a:cs typeface="Segoe UI" panose="020B0502040204020203" pitchFamily="34" charset="0"/>
              </a:rPr>
              <a:t> </a:t>
            </a:r>
            <a:r>
              <a:rPr lang="en-US" sz="1600" i="1" dirty="0" err="1">
                <a:solidFill>
                  <a:schemeClr val="accent2">
                    <a:lumMod val="50000"/>
                  </a:schemeClr>
                </a:solidFill>
                <a:latin typeface="Segoe UI" panose="020B0502040204020203" pitchFamily="34" charset="0"/>
                <a:cs typeface="Segoe UI" panose="020B0502040204020203" pitchFamily="34" charset="0"/>
              </a:rPr>
              <a:t>học</a:t>
            </a:r>
            <a:r>
              <a:rPr lang="en-US" sz="1600" i="1" dirty="0">
                <a:solidFill>
                  <a:schemeClr val="accent2">
                    <a:lumMod val="50000"/>
                  </a:schemeClr>
                </a:solidFill>
                <a:latin typeface="Segoe UI" panose="020B0502040204020203" pitchFamily="34" charset="0"/>
                <a:cs typeface="Segoe UI" panose="020B0502040204020203" pitchFamily="34" charset="0"/>
              </a:rPr>
              <a:t> 21-22 </a:t>
            </a:r>
            <a:r>
              <a:rPr lang="en-US" sz="1600" i="1" dirty="0" err="1">
                <a:solidFill>
                  <a:schemeClr val="accent2">
                    <a:lumMod val="50000"/>
                  </a:schemeClr>
                </a:solidFill>
                <a:latin typeface="Segoe UI" panose="020B0502040204020203" pitchFamily="34" charset="0"/>
                <a:cs typeface="Segoe UI" panose="020B0502040204020203" pitchFamily="34" charset="0"/>
              </a:rPr>
              <a:t>bắt</a:t>
            </a:r>
            <a:r>
              <a:rPr lang="en-US" sz="1600" i="1" dirty="0">
                <a:solidFill>
                  <a:schemeClr val="accent2">
                    <a:lumMod val="50000"/>
                  </a:schemeClr>
                </a:solidFill>
                <a:latin typeface="Segoe UI" panose="020B0502040204020203" pitchFamily="34" charset="0"/>
                <a:cs typeface="Segoe UI" panose="020B0502040204020203" pitchFamily="34" charset="0"/>
              </a:rPr>
              <a:t> </a:t>
            </a:r>
            <a:r>
              <a:rPr lang="en-US" sz="1600" i="1" dirty="0" err="1">
                <a:solidFill>
                  <a:schemeClr val="accent2">
                    <a:lumMod val="50000"/>
                  </a:schemeClr>
                </a:solidFill>
                <a:latin typeface="Segoe UI" panose="020B0502040204020203" pitchFamily="34" charset="0"/>
                <a:cs typeface="Segoe UI" panose="020B0502040204020203" pitchFamily="34" charset="0"/>
              </a:rPr>
              <a:t>đầu</a:t>
            </a:r>
            <a:r>
              <a:rPr lang="en-US" sz="1600" i="1" dirty="0">
                <a:solidFill>
                  <a:schemeClr val="accent2">
                    <a:lumMod val="50000"/>
                  </a:schemeClr>
                </a:solidFill>
                <a:latin typeface="Segoe UI" panose="020B0502040204020203" pitchFamily="34" charset="0"/>
                <a:cs typeface="Segoe UI" panose="020B0502040204020203" pitchFamily="34" charset="0"/>
              </a:rPr>
              <a:t> </a:t>
            </a:r>
            <a:r>
              <a:rPr lang="en-US" sz="1600" i="1" dirty="0" err="1">
                <a:solidFill>
                  <a:schemeClr val="accent2">
                    <a:lumMod val="50000"/>
                  </a:schemeClr>
                </a:solidFill>
                <a:latin typeface="Segoe UI" panose="020B0502040204020203" pitchFamily="34" charset="0"/>
                <a:cs typeface="Segoe UI" panose="020B0502040204020203" pitchFamily="34" charset="0"/>
              </a:rPr>
              <a:t>từ</a:t>
            </a:r>
            <a:r>
              <a:rPr lang="en-US" sz="1600" i="1" dirty="0">
                <a:solidFill>
                  <a:schemeClr val="accent2">
                    <a:lumMod val="50000"/>
                  </a:schemeClr>
                </a:solidFill>
                <a:latin typeface="Segoe UI" panose="020B0502040204020203" pitchFamily="34" charset="0"/>
                <a:cs typeface="Segoe UI" panose="020B0502040204020203" pitchFamily="34" charset="0"/>
              </a:rPr>
              <a:t> 10/1/2022.</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marL="0" indent="0" algn="just">
              <a:lnSpc>
                <a:spcPct val="150000"/>
              </a:lnSpc>
              <a:buNone/>
            </a:pPr>
            <a:r>
              <a:rPr lang="en-US" sz="1600" dirty="0">
                <a:solidFill>
                  <a:schemeClr val="accent2">
                    <a:lumMod val="50000"/>
                  </a:schemeClr>
                </a:solidFill>
                <a:latin typeface="Segoe UI" panose="020B0502040204020203" pitchFamily="34" charset="0"/>
                <a:cs typeface="Segoe UI" panose="020B0502040204020203" pitchFamily="34" charset="0"/>
              </a:rPr>
              <a:t>1.3. </a:t>
            </a:r>
            <a:r>
              <a:rPr lang="en-US" sz="1600" dirty="0" err="1">
                <a:solidFill>
                  <a:schemeClr val="accent2">
                    <a:lumMod val="50000"/>
                  </a:schemeClr>
                </a:solidFill>
                <a:latin typeface="Segoe UI" panose="020B0502040204020203" pitchFamily="34" charset="0"/>
                <a:cs typeface="Segoe UI" panose="020B0502040204020203" pitchFamily="34" charset="0"/>
              </a:rPr>
              <a:t>Đối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với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các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đối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tượng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đang</a:t>
            </a:r>
            <a:r>
              <a:rPr lang="en-US" sz="1600" dirty="0">
                <a:solidFill>
                  <a:schemeClr val="accent2">
                    <a:lumMod val="50000"/>
                  </a:schemeClr>
                </a:solidFill>
                <a:latin typeface="Segoe UI" panose="020B0502040204020203" pitchFamily="34" charset="0"/>
                <a:cs typeface="Segoe UI" panose="020B0502040204020203" pitchFamily="34" charset="0"/>
              </a:rPr>
              <a:t> THLS </a:t>
            </a:r>
            <a:r>
              <a:rPr lang="en-US" sz="1600" dirty="0" err="1">
                <a:solidFill>
                  <a:schemeClr val="accent2">
                    <a:lumMod val="50000"/>
                  </a:schemeClr>
                </a:solidFill>
                <a:latin typeface="Segoe UI" panose="020B0502040204020203" pitchFamily="34" charset="0"/>
                <a:cs typeface="Segoe UI" panose="020B0502040204020203" pitchFamily="34" charset="0"/>
              </a:rPr>
              <a:t>bù</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triển</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khai</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kế</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hoạch</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giao</a:t>
            </a:r>
            <a:r>
              <a:rPr lang="en-US" sz="1600" b="1" i="1" dirty="0">
                <a:solidFill>
                  <a:srgbClr val="FF0000"/>
                </a:solidFill>
                <a:latin typeface="Segoe UI" panose="020B0502040204020203" pitchFamily="34" charset="0"/>
                <a:cs typeface="Segoe UI" panose="020B0502040204020203" pitchFamily="34" charset="0"/>
              </a:rPr>
              <a:t> ban </a:t>
            </a:r>
            <a:r>
              <a:rPr lang="en-US" sz="1600" b="1" i="1" dirty="0" err="1">
                <a:solidFill>
                  <a:srgbClr val="FF0000"/>
                </a:solidFill>
                <a:latin typeface="Segoe UI" panose="020B0502040204020203" pitchFamily="34" charset="0"/>
                <a:cs typeface="Segoe UI" panose="020B0502040204020203" pitchFamily="34" charset="0"/>
              </a:rPr>
              <a:t>tăng</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cường</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vào</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các</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buổi</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chiều</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tại</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các</a:t>
            </a:r>
            <a:r>
              <a:rPr lang="en-US" sz="1600" b="1" i="1" dirty="0">
                <a:solidFill>
                  <a:srgbClr val="FF0000"/>
                </a:solidFill>
                <a:latin typeface="Segoe UI" panose="020B0502040204020203" pitchFamily="34" charset="0"/>
                <a:cs typeface="Segoe UI" panose="020B0502040204020203" pitchFamily="34" charset="0"/>
              </a:rPr>
              <a:t> khoa </a:t>
            </a:r>
            <a:r>
              <a:rPr lang="en-US" sz="1600" b="1" i="1" dirty="0" err="1">
                <a:solidFill>
                  <a:srgbClr val="FF0000"/>
                </a:solidFill>
                <a:latin typeface="Segoe UI" panose="020B0502040204020203" pitchFamily="34" charset="0"/>
                <a:cs typeface="Segoe UI" panose="020B0502040204020203" pitchFamily="34" charset="0"/>
              </a:rPr>
              <a:t>lâm</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sàng</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Tăng</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cường</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giảng</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lý</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thuyết</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lâm</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sàng</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tại</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giảng</a:t>
            </a:r>
            <a:r>
              <a:rPr lang="en-US" sz="1600" b="1" i="1" dirty="0">
                <a:solidFill>
                  <a:srgbClr val="FF0000"/>
                </a:solidFill>
                <a:latin typeface="Segoe UI" panose="020B0502040204020203" pitchFamily="34" charset="0"/>
                <a:cs typeface="Segoe UI" panose="020B0502040204020203" pitchFamily="34" charset="0"/>
              </a:rPr>
              <a:t> </a:t>
            </a:r>
            <a:r>
              <a:rPr lang="en-US" sz="1600" b="1" i="1" dirty="0" err="1">
                <a:solidFill>
                  <a:srgbClr val="FF0000"/>
                </a:solidFill>
                <a:latin typeface="Segoe UI" panose="020B0502040204020203" pitchFamily="34" charset="0"/>
                <a:cs typeface="Segoe UI" panose="020B0502040204020203" pitchFamily="34" charset="0"/>
              </a:rPr>
              <a:t>đường</a:t>
            </a:r>
            <a:r>
              <a:rPr lang="en-US" sz="1600" b="1" i="1" dirty="0">
                <a:solidFill>
                  <a:srgbClr val="FF0000"/>
                </a:solidFill>
                <a:latin typeface="Segoe UI" panose="020B0502040204020203" pitchFamily="34" charset="0"/>
                <a:cs typeface="Segoe UI" panose="020B0502040204020203" pitchFamily="34" charset="0"/>
              </a:rPr>
              <a:t>.</a:t>
            </a:r>
          </a:p>
        </p:txBody>
      </p:sp>
    </p:spTree>
    <p:extLst>
      <p:ext uri="{BB962C8B-B14F-4D97-AF65-F5344CB8AC3E}">
        <p14:creationId xmlns:p14="http://schemas.microsoft.com/office/powerpoint/2010/main" val="2901994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81000"/>
            <a:ext cx="7886700" cy="790433"/>
          </a:xfrm>
        </p:spPr>
        <p:txBody>
          <a:bodyPr>
            <a:normAutofit/>
          </a:bodyPr>
          <a:lstStyle/>
          <a:p>
            <a:r>
              <a:rPr lang="en-US" sz="3200" b="1" dirty="0">
                <a:solidFill>
                  <a:schemeClr val="accent2">
                    <a:lumMod val="50000"/>
                  </a:schemeClr>
                </a:solidFill>
                <a:latin typeface="Segoe UI" panose="020B0502040204020203" pitchFamily="34" charset="0"/>
                <a:cs typeface="Segoe UI" panose="020B0502040204020203" pitchFamily="34" charset="0"/>
              </a:rPr>
              <a:t>ĐÀO TẠO ĐẠI HỌC</a:t>
            </a:r>
          </a:p>
        </p:txBody>
      </p:sp>
      <p:sp>
        <p:nvSpPr>
          <p:cNvPr id="3" name="Content Placeholder 2">
            <a:extLst>
              <a:ext uri="{FF2B5EF4-FFF2-40B4-BE49-F238E27FC236}">
                <a16:creationId xmlns:a16="http://schemas.microsoft.com/office/drawing/2014/main" id="{812CD1E6-A0EC-C64F-A7DD-148F6CAEFFD3}"/>
              </a:ext>
            </a:extLst>
          </p:cNvPr>
          <p:cNvSpPr>
            <a:spLocks noGrp="1"/>
          </p:cNvSpPr>
          <p:nvPr>
            <p:ph idx="1"/>
          </p:nvPr>
        </p:nvSpPr>
        <p:spPr>
          <a:xfrm>
            <a:off x="228599" y="1447800"/>
            <a:ext cx="7391401" cy="4800600"/>
          </a:xfrm>
        </p:spPr>
        <p:txBody>
          <a:bodyPr>
            <a:noAutofit/>
          </a:bodyPr>
          <a:lstStyle/>
          <a:p>
            <a:pPr marL="0" indent="0" algn="just">
              <a:lnSpc>
                <a:spcPct val="150000"/>
              </a:lnSpc>
              <a:spcBef>
                <a:spcPts val="0"/>
              </a:spcBef>
              <a:buNone/>
            </a:pPr>
            <a:r>
              <a:rPr lang="en-US" sz="1600" dirty="0">
                <a:solidFill>
                  <a:schemeClr val="accent2">
                    <a:lumMod val="50000"/>
                  </a:schemeClr>
                </a:solidFill>
                <a:latin typeface="Segoe UI" panose="020B0502040204020203" pitchFamily="34" charset="0"/>
                <a:cs typeface="Segoe UI" panose="020B0502040204020203" pitchFamily="34" charset="0"/>
              </a:rPr>
              <a:t>2. </a:t>
            </a:r>
            <a:r>
              <a:rPr lang="en-US" sz="1600" dirty="0" err="1">
                <a:solidFill>
                  <a:schemeClr val="accent2">
                    <a:lumMod val="50000"/>
                  </a:schemeClr>
                </a:solidFill>
                <a:latin typeface="Segoe UI" panose="020B0502040204020203" pitchFamily="34" charset="0"/>
                <a:cs typeface="Segoe UI" panose="020B0502040204020203" pitchFamily="34" charset="0"/>
              </a:rPr>
              <a:t>Tuần</a:t>
            </a:r>
            <a:r>
              <a:rPr lang="en-US" sz="1600" dirty="0">
                <a:solidFill>
                  <a:schemeClr val="accent2">
                    <a:lumMod val="50000"/>
                  </a:schemeClr>
                </a:solidFill>
                <a:latin typeface="Segoe UI" panose="020B0502040204020203" pitchFamily="34" charset="0"/>
                <a:cs typeface="Segoe UI" panose="020B0502040204020203" pitchFamily="34" charset="0"/>
              </a:rPr>
              <a:t> 10.1.2022: </a:t>
            </a:r>
            <a:r>
              <a:rPr lang="en-US" sz="1600" dirty="0" err="1">
                <a:solidFill>
                  <a:schemeClr val="accent2">
                    <a:lumMod val="50000"/>
                  </a:schemeClr>
                </a:solidFill>
                <a:latin typeface="Segoe UI" panose="020B0502040204020203" pitchFamily="34" charset="0"/>
                <a:cs typeface="Segoe UI" panose="020B0502040204020203" pitchFamily="34" charset="0"/>
              </a:rPr>
              <a:t>Thi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kết</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thúc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lâm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sàng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Nội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bệnh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lý</a:t>
            </a:r>
            <a:r>
              <a:rPr lang="en-US" sz="1600" dirty="0">
                <a:solidFill>
                  <a:schemeClr val="accent2">
                    <a:lumMod val="50000"/>
                  </a:schemeClr>
                </a:solidFill>
                <a:latin typeface="Segoe UI" panose="020B0502040204020203" pitchFamily="34" charset="0"/>
                <a:cs typeface="Segoe UI" panose="020B0502040204020203" pitchFamily="34" charset="0"/>
              </a:rPr>
              <a:t> 4 </a:t>
            </a:r>
            <a:r>
              <a:rPr lang="en-US" sz="1600" dirty="0" err="1">
                <a:solidFill>
                  <a:schemeClr val="accent2">
                    <a:lumMod val="50000"/>
                  </a:schemeClr>
                </a:solidFill>
                <a:latin typeface="Segoe UI" panose="020B0502040204020203" pitchFamily="34" charset="0"/>
                <a:cs typeface="Segoe UI" panose="020B0502040204020203" pitchFamily="34" charset="0"/>
              </a:rPr>
              <a:t>lớp</a:t>
            </a:r>
            <a:r>
              <a:rPr lang="en-US" sz="1600" dirty="0">
                <a:solidFill>
                  <a:schemeClr val="accent2">
                    <a:lumMod val="50000"/>
                  </a:schemeClr>
                </a:solidFill>
                <a:latin typeface="Segoe UI" panose="020B0502040204020203" pitchFamily="34" charset="0"/>
                <a:cs typeface="Segoe UI" panose="020B0502040204020203" pitchFamily="34" charset="0"/>
              </a:rPr>
              <a:t> Y4GH </a:t>
            </a:r>
          </a:p>
          <a:p>
            <a:pPr marL="0" indent="0" algn="just">
              <a:lnSpc>
                <a:spcPct val="150000"/>
              </a:lnSpc>
              <a:spcBef>
                <a:spcPts val="0"/>
              </a:spcBef>
              <a:buNone/>
            </a:pPr>
            <a:r>
              <a:rPr lang="en-US" sz="1600" dirty="0" err="1">
                <a:solidFill>
                  <a:schemeClr val="accent2">
                    <a:lumMod val="50000"/>
                  </a:schemeClr>
                </a:solidFill>
                <a:latin typeface="Segoe UI" panose="020B0502040204020203" pitchFamily="34" charset="0"/>
                <a:cs typeface="Segoe UI" panose="020B0502040204020203" pitchFamily="34" charset="0"/>
              </a:rPr>
              <a:t>Hình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thức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hỏi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trực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tiếp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Bộ</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môn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sẽ</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gửi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kế</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hoạch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cụ</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thể</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đến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Quý</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Thầy</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Cô</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sau</a:t>
            </a:r>
            <a:r>
              <a:rPr lang="en-US" sz="1600" dirty="0">
                <a:solidFill>
                  <a:schemeClr val="accent2">
                    <a:lumMod val="50000"/>
                  </a:schemeClr>
                </a:solidFill>
                <a:latin typeface="Segoe UI" panose="020B0502040204020203" pitchFamily="34" charset="0"/>
                <a:cs typeface="Segoe UI" panose="020B0502040204020203" pitchFamily="34" charset="0"/>
              </a:rPr>
              <a:t>.</a:t>
            </a:r>
          </a:p>
          <a:p>
            <a:pPr marL="0" indent="0" algn="just">
              <a:lnSpc>
                <a:spcPct val="150000"/>
              </a:lnSpc>
              <a:spcBef>
                <a:spcPts val="0"/>
              </a:spcBef>
              <a:buNone/>
            </a:pPr>
            <a:r>
              <a:rPr lang="en-US" sz="1600" dirty="0">
                <a:solidFill>
                  <a:schemeClr val="accent2">
                    <a:lumMod val="50000"/>
                  </a:schemeClr>
                </a:solidFill>
                <a:latin typeface="Segoe UI" panose="020B0502040204020203" pitchFamily="34" charset="0"/>
                <a:cs typeface="Segoe UI" panose="020B0502040204020203" pitchFamily="34" charset="0"/>
              </a:rPr>
              <a:t>3</a:t>
            </a:r>
            <a:r>
              <a:rPr lang="vi-VN" sz="1600" dirty="0">
                <a:solidFill>
                  <a:schemeClr val="accent2">
                    <a:lumMod val="50000"/>
                  </a:schemeClr>
                </a:solidFill>
                <a:latin typeface="Segoe UI" panose="020B0502040204020203" pitchFamily="34" charset="0"/>
                <a:cs typeface="Segoe UI" panose="020B0502040204020203" pitchFamily="34" charset="0"/>
              </a:rPr>
              <a:t>.</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Triển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khai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dạy</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trực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tiếp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học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phần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Tiền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lâm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sàng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cho</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đối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tượng</a:t>
            </a:r>
            <a:r>
              <a:rPr lang="en-US" sz="1600" dirty="0">
                <a:solidFill>
                  <a:schemeClr val="accent2">
                    <a:lumMod val="50000"/>
                  </a:schemeClr>
                </a:solidFill>
                <a:latin typeface="Segoe UI" panose="020B0502040204020203" pitchFamily="34" charset="0"/>
                <a:cs typeface="Segoe UI" panose="020B0502040204020203" pitchFamily="34" charset="0"/>
              </a:rPr>
              <a:t> Y2 </a:t>
            </a:r>
            <a:r>
              <a:rPr lang="en-US" sz="1600" dirty="0" err="1">
                <a:solidFill>
                  <a:schemeClr val="accent2">
                    <a:lumMod val="50000"/>
                  </a:schemeClr>
                </a:solidFill>
                <a:latin typeface="Segoe UI" panose="020B0502040204020203" pitchFamily="34" charset="0"/>
                <a:cs typeface="Segoe UI" panose="020B0502040204020203" pitchFamily="34" charset="0"/>
              </a:rPr>
              <a:t>từ</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tuần</a:t>
            </a:r>
            <a:r>
              <a:rPr lang="en-US" sz="1600" dirty="0">
                <a:solidFill>
                  <a:schemeClr val="accent2">
                    <a:lumMod val="50000"/>
                  </a:schemeClr>
                </a:solidFill>
                <a:latin typeface="Segoe UI" panose="020B0502040204020203" pitchFamily="34" charset="0"/>
                <a:cs typeface="Segoe UI" panose="020B0502040204020203" pitchFamily="34" charset="0"/>
              </a:rPr>
              <a:t> 17.1.2022, </a:t>
            </a:r>
            <a:r>
              <a:rPr lang="en-US" sz="1600" dirty="0" err="1">
                <a:solidFill>
                  <a:schemeClr val="accent2">
                    <a:lumMod val="50000"/>
                  </a:schemeClr>
                </a:solidFill>
                <a:latin typeface="Segoe UI" panose="020B0502040204020203" pitchFamily="34" charset="0"/>
                <a:cs typeface="Segoe UI" panose="020B0502040204020203" pitchFamily="34" charset="0"/>
              </a:rPr>
              <a:t>gồm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các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bài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giảng</a:t>
            </a:r>
            <a:r>
              <a:rPr lang="en-US" sz="1600" dirty="0">
                <a:solidFill>
                  <a:schemeClr val="accent2">
                    <a:lumMod val="50000"/>
                  </a:schemeClr>
                </a:solidFill>
                <a:latin typeface="Segoe UI" panose="020B0502040204020203" pitchFamily="34" charset="0"/>
                <a:cs typeface="Segoe UI" panose="020B0502040204020203" pitchFamily="34" charset="0"/>
              </a:rPr>
              <a:t>: </a:t>
            </a:r>
          </a:p>
          <a:p>
            <a:pPr marL="0" indent="0" algn="just">
              <a:lnSpc>
                <a:spcPct val="150000"/>
              </a:lnSpc>
              <a:spcBef>
                <a:spcPts val="0"/>
              </a:spcBef>
              <a:buNone/>
            </a:pP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Khám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toàn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trạng</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marL="0" indent="0" algn="just">
              <a:lnSpc>
                <a:spcPct val="150000"/>
              </a:lnSpc>
              <a:spcBef>
                <a:spcPts val="0"/>
              </a:spcBef>
              <a:buNone/>
            </a:pP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Khám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tuyến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giáp</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marL="0" indent="0" algn="just">
              <a:lnSpc>
                <a:spcPct val="150000"/>
              </a:lnSpc>
              <a:spcBef>
                <a:spcPts val="0"/>
              </a:spcBef>
              <a:buNone/>
            </a:pP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Khám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tim</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marL="0" indent="0" algn="just">
              <a:lnSpc>
                <a:spcPct val="150000"/>
              </a:lnSpc>
              <a:spcBef>
                <a:spcPts val="0"/>
              </a:spcBef>
              <a:buNone/>
            </a:pP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Khám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phổi</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marL="0" indent="0">
              <a:lnSpc>
                <a:spcPct val="150000"/>
              </a:lnSpc>
              <a:spcBef>
                <a:spcPts val="0"/>
              </a:spcBef>
              <a:buNone/>
            </a:pPr>
            <a:r>
              <a:rPr lang="en-US" sz="1600" dirty="0">
                <a:solidFill>
                  <a:schemeClr val="accent2">
                    <a:lumMod val="50000"/>
                  </a:schemeClr>
                </a:solidFill>
                <a:latin typeface="Segoe UI" panose="020B0502040204020203" pitchFamily="34" charset="0"/>
                <a:cs typeface="Segoe UI" panose="020B0502040204020203" pitchFamily="34" charset="0"/>
              </a:rPr>
              <a:t>4. </a:t>
            </a:r>
            <a:r>
              <a:rPr lang="en-US" sz="1600" b="1" u="sng" dirty="0" err="1">
                <a:solidFill>
                  <a:schemeClr val="accent2">
                    <a:lumMod val="50000"/>
                  </a:schemeClr>
                </a:solidFill>
                <a:latin typeface="Segoe UI" panose="020B0502040204020203" pitchFamily="34" charset="0"/>
                <a:cs typeface="Segoe UI" panose="020B0502040204020203" pitchFamily="34" charset="0"/>
              </a:rPr>
              <a:t>Đăng</a:t>
            </a:r>
            <a:r>
              <a:rPr lang="en-US" sz="1600" b="1" u="sng" dirty="0">
                <a:solidFill>
                  <a:schemeClr val="accent2">
                    <a:lumMod val="50000"/>
                  </a:schemeClr>
                </a:solidFill>
                <a:latin typeface="Segoe UI" panose="020B0502040204020203" pitchFamily="34" charset="0"/>
                <a:cs typeface="Segoe UI" panose="020B0502040204020203" pitchFamily="34" charset="0"/>
              </a:rPr>
              <a:t> </a:t>
            </a:r>
            <a:r>
              <a:rPr lang="en-US" sz="1600" b="1" u="sng" dirty="0" err="1">
                <a:solidFill>
                  <a:schemeClr val="accent2">
                    <a:lumMod val="50000"/>
                  </a:schemeClr>
                </a:solidFill>
                <a:latin typeface="Segoe UI" panose="020B0502040204020203" pitchFamily="34" charset="0"/>
                <a:cs typeface="Segoe UI" panose="020B0502040204020203" pitchFamily="34" charset="0"/>
              </a:rPr>
              <a:t>ký</a:t>
            </a:r>
            <a:r>
              <a:rPr lang="en-US" sz="1600" b="1" u="sng" dirty="0">
                <a:solidFill>
                  <a:schemeClr val="accent2">
                    <a:lumMod val="50000"/>
                  </a:schemeClr>
                </a:solidFill>
                <a:latin typeface="Segoe UI" panose="020B0502040204020203" pitchFamily="34" charset="0"/>
                <a:cs typeface="Segoe UI" panose="020B0502040204020203" pitchFamily="34" charset="0"/>
              </a:rPr>
              <a:t> </a:t>
            </a:r>
            <a:r>
              <a:rPr lang="vi-VN" sz="1600" b="1" u="sng" dirty="0">
                <a:solidFill>
                  <a:schemeClr val="accent2">
                    <a:lumMod val="50000"/>
                  </a:schemeClr>
                </a:solidFill>
                <a:latin typeface="Segoe UI" panose="020B0502040204020203" pitchFamily="34" charset="0"/>
                <a:cs typeface="Segoe UI" panose="020B0502040204020203" pitchFamily="34" charset="0"/>
              </a:rPr>
              <a:t>đề cương hướng dẫn luận văn Tốt nghiệp năm học 2021-2022</a:t>
            </a:r>
            <a:r>
              <a:rPr lang="en-US" sz="1600" b="1" u="sng" dirty="0">
                <a:solidFill>
                  <a:schemeClr val="accent2">
                    <a:lumMod val="50000"/>
                  </a:schemeClr>
                </a:solidFill>
                <a:latin typeface="Segoe UI" panose="020B0502040204020203" pitchFamily="34" charset="0"/>
                <a:cs typeface="Segoe UI" panose="020B0502040204020203" pitchFamily="34" charset="0"/>
              </a:rPr>
              <a:t>: </a:t>
            </a:r>
          </a:p>
          <a:p>
            <a:pPr marL="0" indent="0">
              <a:lnSpc>
                <a:spcPct val="150000"/>
              </a:lnSpc>
              <a:spcBef>
                <a:spcPts val="0"/>
              </a:spcBef>
              <a:buNone/>
            </a:pP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Hạn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cuối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nộp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đăng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ký</a:t>
            </a:r>
            <a:r>
              <a:rPr lang="en-US" sz="1600" dirty="0">
                <a:solidFill>
                  <a:schemeClr val="accent2">
                    <a:lumMod val="50000"/>
                  </a:schemeClr>
                </a:solidFill>
                <a:latin typeface="Segoe UI" panose="020B0502040204020203" pitchFamily="34" charset="0"/>
                <a:cs typeface="Segoe UI" panose="020B0502040204020203" pitchFamily="34" charset="0"/>
              </a:rPr>
              <a:t> : </a:t>
            </a:r>
            <a:r>
              <a:rPr lang="en-US" sz="1600" b="1" dirty="0" err="1">
                <a:solidFill>
                  <a:srgbClr val="FF0000"/>
                </a:solidFill>
                <a:latin typeface="Segoe UI" panose="020B0502040204020203" pitchFamily="34" charset="0"/>
                <a:cs typeface="Segoe UI" panose="020B0502040204020203" pitchFamily="34" charset="0"/>
              </a:rPr>
              <a:t>ngày</a:t>
            </a:r>
            <a:r>
              <a:rPr lang="en-US" sz="1600" b="1" dirty="0">
                <a:solidFill>
                  <a:srgbClr val="FF0000"/>
                </a:solidFill>
                <a:latin typeface="Segoe UI" panose="020B0502040204020203" pitchFamily="34" charset="0"/>
                <a:cs typeface="Segoe UI" panose="020B0502040204020203" pitchFamily="34" charset="0"/>
              </a:rPr>
              <a:t> 10/1/2022 </a:t>
            </a:r>
          </a:p>
          <a:p>
            <a:pPr marL="0" indent="0">
              <a:lnSpc>
                <a:spcPct val="150000"/>
              </a:lnSpc>
              <a:spcBef>
                <a:spcPts val="0"/>
              </a:spcBef>
              <a:buNone/>
            </a:pPr>
            <a:r>
              <a:rPr lang="en-US" sz="1600" dirty="0">
                <a:solidFill>
                  <a:srgbClr val="002060"/>
                </a:solidFill>
                <a:latin typeface="Segoe UI" panose="020B0502040204020203" pitchFamily="34" charset="0"/>
                <a:cs typeface="Segoe UI" panose="020B0502040204020203" pitchFamily="34" charset="0"/>
              </a:rPr>
              <a:t>- </a:t>
            </a:r>
            <a:r>
              <a:rPr lang="en-US" sz="1600" dirty="0" err="1">
                <a:solidFill>
                  <a:srgbClr val="002060"/>
                </a:solidFill>
                <a:latin typeface="Segoe UI" panose="020B0502040204020203" pitchFamily="34" charset="0"/>
                <a:cs typeface="Segoe UI" panose="020B0502040204020203" pitchFamily="34" charset="0"/>
              </a:rPr>
              <a:t>Số</a:t>
            </a:r>
            <a:r>
              <a:rPr lang="en-US" sz="1600" dirty="0">
                <a:solidFill>
                  <a:srgbClr val="002060"/>
                </a:solidFill>
                <a:latin typeface="Segoe UI" panose="020B0502040204020203" pitchFamily="34" charset="0"/>
                <a:cs typeface="Segoe UI" panose="020B0502040204020203" pitchFamily="34" charset="0"/>
              </a:rPr>
              <a:t> </a:t>
            </a:r>
            <a:r>
              <a:rPr lang="en-US" sz="1600" dirty="0" err="1">
                <a:solidFill>
                  <a:srgbClr val="002060"/>
                </a:solidFill>
                <a:latin typeface="Segoe UI" panose="020B0502040204020203" pitchFamily="34" charset="0"/>
                <a:cs typeface="Segoe UI" panose="020B0502040204020203" pitchFamily="34" charset="0"/>
              </a:rPr>
              <a:t>lượng</a:t>
            </a:r>
            <a:r>
              <a:rPr lang="en-US" sz="1600" dirty="0">
                <a:solidFill>
                  <a:srgbClr val="002060"/>
                </a:solidFill>
                <a:latin typeface="Segoe UI" panose="020B0502040204020203" pitchFamily="34" charset="0"/>
                <a:cs typeface="Segoe UI" panose="020B0502040204020203" pitchFamily="34" charset="0"/>
              </a:rPr>
              <a:t> </a:t>
            </a:r>
            <a:r>
              <a:rPr lang="en-US" sz="1600" dirty="0" err="1">
                <a:solidFill>
                  <a:srgbClr val="002060"/>
                </a:solidFill>
                <a:latin typeface="Segoe UI" panose="020B0502040204020203" pitchFamily="34" charset="0"/>
                <a:cs typeface="Segoe UI" panose="020B0502040204020203" pitchFamily="34" charset="0"/>
              </a:rPr>
              <a:t>đ</a:t>
            </a:r>
            <a:r>
              <a:rPr lang="vi-VN" sz="1600" dirty="0">
                <a:solidFill>
                  <a:srgbClr val="002060"/>
                </a:solidFill>
                <a:latin typeface="Segoe UI" panose="020B0502040204020203" pitchFamily="34" charset="0"/>
                <a:cs typeface="Segoe UI" panose="020B0502040204020203" pitchFamily="34" charset="0"/>
              </a:rPr>
              <a:t>ề tài tốt nghiệp dự kiến (Nội khoa): khoảng 12 đề tài (1/6 sinh viên toàn khoá được làm đề tài)</a:t>
            </a:r>
            <a:r>
              <a:rPr lang="en-US" sz="1600" dirty="0">
                <a:solidFill>
                  <a:srgbClr val="002060"/>
                </a:solidFill>
                <a:latin typeface="Segoe UI" panose="020B0502040204020203" pitchFamily="34" charset="0"/>
                <a:cs typeface="Segoe UI" panose="020B0502040204020203" pitchFamily="34" charset="0"/>
              </a:rPr>
              <a:t> </a:t>
            </a:r>
          </a:p>
        </p:txBody>
      </p:sp>
    </p:spTree>
    <p:extLst>
      <p:ext uri="{BB962C8B-B14F-4D97-AF65-F5344CB8AC3E}">
        <p14:creationId xmlns:p14="http://schemas.microsoft.com/office/powerpoint/2010/main" val="1096232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057400"/>
            <a:ext cx="7391400" cy="2209800"/>
          </a:xfrm>
        </p:spPr>
        <p:txBody>
          <a:bodyPr>
            <a:noAutofit/>
          </a:bodyPr>
          <a:lstStyle/>
          <a:p>
            <a:pPr algn="ctr">
              <a:lnSpc>
                <a:spcPct val="150000"/>
              </a:lnSpc>
            </a:pPr>
            <a:r>
              <a:rPr lang="en-US" sz="4000" b="1" dirty="0">
                <a:solidFill>
                  <a:schemeClr val="accent2">
                    <a:lumMod val="50000"/>
                  </a:schemeClr>
                </a:solidFill>
                <a:latin typeface="Segoe UI" panose="020B0502040204020203" pitchFamily="34" charset="0"/>
                <a:cs typeface="Segoe UI" panose="020B0502040204020203" pitchFamily="34" charset="0"/>
              </a:rPr>
              <a:t>CÔNG TÁC ĐÀO TẠO </a:t>
            </a:r>
            <a:br>
              <a:rPr lang="en-US" sz="4000" b="1" dirty="0">
                <a:solidFill>
                  <a:schemeClr val="accent2">
                    <a:lumMod val="50000"/>
                  </a:schemeClr>
                </a:solidFill>
                <a:latin typeface="Segoe UI" panose="020B0502040204020203" pitchFamily="34" charset="0"/>
                <a:cs typeface="Segoe UI" panose="020B0502040204020203" pitchFamily="34" charset="0"/>
              </a:rPr>
            </a:br>
            <a:r>
              <a:rPr lang="en-US" sz="4000" b="1" dirty="0">
                <a:solidFill>
                  <a:schemeClr val="accent2">
                    <a:lumMod val="50000"/>
                  </a:schemeClr>
                </a:solidFill>
                <a:latin typeface="Segoe UI" panose="020B0502040204020203" pitchFamily="34" charset="0"/>
                <a:cs typeface="Segoe UI" panose="020B0502040204020203" pitchFamily="34" charset="0"/>
              </a:rPr>
              <a:t>SAU ĐẠI HỌC</a:t>
            </a:r>
          </a:p>
        </p:txBody>
      </p:sp>
    </p:spTree>
    <p:extLst>
      <p:ext uri="{BB962C8B-B14F-4D97-AF65-F5344CB8AC3E}">
        <p14:creationId xmlns:p14="http://schemas.microsoft.com/office/powerpoint/2010/main" val="3804018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10600" cy="1143000"/>
          </a:xfrm>
        </p:spPr>
        <p:txBody>
          <a:bodyPr>
            <a:normAutofit fontScale="90000"/>
          </a:bodyPr>
          <a:lstStyle/>
          <a:p>
            <a:pPr algn="ctr">
              <a:lnSpc>
                <a:spcPct val="150000"/>
              </a:lnSpc>
            </a:pPr>
            <a:r>
              <a:rPr lang="en-US" sz="2400" b="1" dirty="0">
                <a:solidFill>
                  <a:schemeClr val="accent2">
                    <a:lumMod val="50000"/>
                  </a:schemeClr>
                </a:solidFill>
                <a:latin typeface="Segoe UI" panose="020B0502040204020203" pitchFamily="34" charset="0"/>
                <a:cs typeface="Segoe UI" panose="020B0502040204020203" pitchFamily="34" charset="0"/>
              </a:rPr>
              <a:t>LỊCH SINH HOẠT SAU ĐẠI HỌC THÁNG 1 &amp; THÁNG 2.2022</a:t>
            </a:r>
            <a:br>
              <a:rPr lang="en-US" sz="2400" b="1" dirty="0">
                <a:solidFill>
                  <a:schemeClr val="accent2">
                    <a:lumMod val="50000"/>
                  </a:schemeClr>
                </a:solidFill>
                <a:latin typeface="Segoe UI" panose="020B0502040204020203" pitchFamily="34" charset="0"/>
                <a:cs typeface="Segoe UI" panose="020B0502040204020203" pitchFamily="34" charset="0"/>
              </a:rPr>
            </a:br>
            <a:r>
              <a:rPr lang="en-US" sz="1800" i="1" dirty="0">
                <a:solidFill>
                  <a:schemeClr val="accent2">
                    <a:lumMod val="50000"/>
                  </a:schemeClr>
                </a:solidFill>
                <a:latin typeface="Segoe UI" panose="020B0502040204020203" pitchFamily="34" charset="0"/>
                <a:cs typeface="Segoe UI" panose="020B0502040204020203" pitchFamily="34" charset="0"/>
              </a:rPr>
              <a:t>(Tiếp tục trình bệnh online đến khi có thông báo mới của nhà trường)</a:t>
            </a:r>
            <a:endParaRPr lang="vi-VN" sz="1800" i="1" dirty="0">
              <a:solidFill>
                <a:schemeClr val="accent2">
                  <a:lumMod val="50000"/>
                </a:schemeClr>
              </a:solidFill>
              <a:latin typeface="Segoe UI" panose="020B0502040204020203" pitchFamily="34" charset="0"/>
              <a:cs typeface="Segoe UI" panose="020B0502040204020203"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28859327"/>
              </p:ext>
            </p:extLst>
          </p:nvPr>
        </p:nvGraphicFramePr>
        <p:xfrm>
          <a:off x="304800" y="1572040"/>
          <a:ext cx="8458200" cy="4828759"/>
        </p:xfrm>
        <a:graphic>
          <a:graphicData uri="http://schemas.openxmlformats.org/drawingml/2006/table">
            <a:tbl>
              <a:tblPr firstRow="1" bandRow="1">
                <a:tableStyleId>{5C22544A-7EE6-4342-B048-85BDC9FD1C3A}</a:tableStyleId>
              </a:tblPr>
              <a:tblGrid>
                <a:gridCol w="1014984">
                  <a:extLst>
                    <a:ext uri="{9D8B030D-6E8A-4147-A177-3AD203B41FA5}">
                      <a16:colId xmlns:a16="http://schemas.microsoft.com/office/drawing/2014/main" val="603771705"/>
                    </a:ext>
                  </a:extLst>
                </a:gridCol>
                <a:gridCol w="2718816">
                  <a:extLst>
                    <a:ext uri="{9D8B030D-6E8A-4147-A177-3AD203B41FA5}">
                      <a16:colId xmlns:a16="http://schemas.microsoft.com/office/drawing/2014/main" val="537102174"/>
                    </a:ext>
                  </a:extLst>
                </a:gridCol>
                <a:gridCol w="1676400">
                  <a:extLst>
                    <a:ext uri="{9D8B030D-6E8A-4147-A177-3AD203B41FA5}">
                      <a16:colId xmlns:a16="http://schemas.microsoft.com/office/drawing/2014/main" val="3018145065"/>
                    </a:ext>
                  </a:extLst>
                </a:gridCol>
                <a:gridCol w="3048000">
                  <a:extLst>
                    <a:ext uri="{9D8B030D-6E8A-4147-A177-3AD203B41FA5}">
                      <a16:colId xmlns:a16="http://schemas.microsoft.com/office/drawing/2014/main" val="1909262332"/>
                    </a:ext>
                  </a:extLst>
                </a:gridCol>
              </a:tblGrid>
              <a:tr h="685646">
                <a:tc>
                  <a:txBody>
                    <a:bodyPr/>
                    <a:lstStyle/>
                    <a:p>
                      <a:pPr algn="ctr">
                        <a:lnSpc>
                          <a:spcPct val="120000"/>
                        </a:lnSpc>
                        <a:spcAft>
                          <a:spcPts val="0"/>
                        </a:spcAft>
                      </a:pPr>
                      <a:r>
                        <a:rPr lang="en-US" sz="1400" dirty="0" err="1">
                          <a:solidFill>
                            <a:schemeClr val="accent2">
                              <a:lumMod val="50000"/>
                            </a:schemeClr>
                          </a:solidFill>
                          <a:latin typeface="Segoe UI" panose="020B0502040204020203" pitchFamily="34" charset="0"/>
                          <a:cs typeface="Segoe UI" panose="020B0502040204020203" pitchFamily="34" charset="0"/>
                        </a:rPr>
                        <a:t>Thời</a:t>
                      </a:r>
                      <a:r>
                        <a:rPr lang="en-US" sz="1400" dirty="0">
                          <a:solidFill>
                            <a:schemeClr val="accent2">
                              <a:lumMod val="50000"/>
                            </a:schemeClr>
                          </a:solidFill>
                          <a:latin typeface="Segoe UI" panose="020B0502040204020203" pitchFamily="34" charset="0"/>
                          <a:cs typeface="Segoe UI" panose="020B0502040204020203" pitchFamily="34" charset="0"/>
                        </a:rPr>
                        <a:t> </a:t>
                      </a:r>
                      <a:r>
                        <a:rPr lang="en-US" sz="1400" dirty="0" err="1">
                          <a:solidFill>
                            <a:schemeClr val="accent2">
                              <a:lumMod val="50000"/>
                            </a:schemeClr>
                          </a:solidFill>
                          <a:latin typeface="Segoe UI" panose="020B0502040204020203" pitchFamily="34" charset="0"/>
                          <a:cs typeface="Segoe UI" panose="020B0502040204020203" pitchFamily="34" charset="0"/>
                        </a:rPr>
                        <a:t>gian</a:t>
                      </a:r>
                      <a:endParaRPr lang="vi-VN" sz="1400" dirty="0">
                        <a:solidFill>
                          <a:schemeClr val="accent2">
                            <a:lumMod val="50000"/>
                          </a:schemeClr>
                        </a:solidFill>
                        <a:latin typeface="Segoe UI" panose="020B0502040204020203" pitchFamily="34" charset="0"/>
                        <a:cs typeface="Segoe UI" panose="020B0502040204020203" pitchFamily="34" charset="0"/>
                      </a:endParaRPr>
                    </a:p>
                  </a:txBody>
                  <a:tcPr anchor="ctr">
                    <a:solidFill>
                      <a:schemeClr val="accent2">
                        <a:lumMod val="20000"/>
                        <a:lumOff val="80000"/>
                        <a:alpha val="82000"/>
                      </a:schemeClr>
                    </a:solidFill>
                  </a:tcPr>
                </a:tc>
                <a:tc>
                  <a:txBody>
                    <a:bodyPr/>
                    <a:lstStyle/>
                    <a:p>
                      <a:pPr algn="ctr">
                        <a:lnSpc>
                          <a:spcPct val="120000"/>
                        </a:lnSpc>
                        <a:spcAft>
                          <a:spcPts val="0"/>
                        </a:spcAft>
                      </a:pPr>
                      <a:r>
                        <a:rPr lang="en-US" sz="1400" dirty="0" err="1">
                          <a:solidFill>
                            <a:schemeClr val="accent2">
                              <a:lumMod val="50000"/>
                            </a:schemeClr>
                          </a:solidFill>
                          <a:latin typeface="Segoe UI" panose="020B0502040204020203" pitchFamily="34" charset="0"/>
                          <a:cs typeface="Segoe UI" panose="020B0502040204020203" pitchFamily="34" charset="0"/>
                        </a:rPr>
                        <a:t>Thầy</a:t>
                      </a:r>
                      <a:r>
                        <a:rPr lang="en-US" sz="1400" baseline="0" dirty="0">
                          <a:solidFill>
                            <a:schemeClr val="accent2">
                              <a:lumMod val="50000"/>
                            </a:schemeClr>
                          </a:solidFill>
                          <a:latin typeface="Segoe UI" panose="020B0502040204020203" pitchFamily="34" charset="0"/>
                          <a:cs typeface="Segoe UI" panose="020B0502040204020203" pitchFamily="34" charset="0"/>
                        </a:rPr>
                        <a:t> </a:t>
                      </a:r>
                      <a:r>
                        <a:rPr lang="en-US" sz="1400" baseline="0" dirty="0" err="1">
                          <a:solidFill>
                            <a:schemeClr val="accent2">
                              <a:lumMod val="50000"/>
                            </a:schemeClr>
                          </a:solidFill>
                          <a:latin typeface="Segoe UI" panose="020B0502040204020203" pitchFamily="34" charset="0"/>
                          <a:cs typeface="Segoe UI" panose="020B0502040204020203" pitchFamily="34" charset="0"/>
                        </a:rPr>
                        <a:t>Cô</a:t>
                      </a:r>
                      <a:r>
                        <a:rPr lang="en-US" sz="1400" baseline="0" dirty="0">
                          <a:solidFill>
                            <a:schemeClr val="accent2">
                              <a:lumMod val="50000"/>
                            </a:schemeClr>
                          </a:solidFill>
                          <a:latin typeface="Segoe UI" panose="020B0502040204020203" pitchFamily="34" charset="0"/>
                          <a:cs typeface="Segoe UI" panose="020B0502040204020203" pitchFamily="34" charset="0"/>
                        </a:rPr>
                        <a:t> </a:t>
                      </a:r>
                      <a:r>
                        <a:rPr lang="en-US" sz="1400" baseline="0" dirty="0" err="1">
                          <a:solidFill>
                            <a:schemeClr val="accent2">
                              <a:lumMod val="50000"/>
                            </a:schemeClr>
                          </a:solidFill>
                          <a:latin typeface="Segoe UI" panose="020B0502040204020203" pitchFamily="34" charset="0"/>
                          <a:cs typeface="Segoe UI" panose="020B0502040204020203" pitchFamily="34" charset="0"/>
                        </a:rPr>
                        <a:t>hướng</a:t>
                      </a:r>
                      <a:r>
                        <a:rPr lang="en-US" sz="1400" baseline="0" dirty="0">
                          <a:solidFill>
                            <a:schemeClr val="accent2">
                              <a:lumMod val="50000"/>
                            </a:schemeClr>
                          </a:solidFill>
                          <a:latin typeface="Segoe UI" panose="020B0502040204020203" pitchFamily="34" charset="0"/>
                          <a:cs typeface="Segoe UI" panose="020B0502040204020203" pitchFamily="34" charset="0"/>
                        </a:rPr>
                        <a:t> </a:t>
                      </a:r>
                      <a:r>
                        <a:rPr lang="en-US" sz="1400" baseline="0" dirty="0" err="1">
                          <a:solidFill>
                            <a:schemeClr val="accent2">
                              <a:lumMod val="50000"/>
                            </a:schemeClr>
                          </a:solidFill>
                          <a:latin typeface="Segoe UI" panose="020B0502040204020203" pitchFamily="34" charset="0"/>
                          <a:cs typeface="Segoe UI" panose="020B0502040204020203" pitchFamily="34" charset="0"/>
                        </a:rPr>
                        <a:t>dẫn</a:t>
                      </a:r>
                      <a:endParaRPr lang="en-US" sz="1400" baseline="0" dirty="0">
                        <a:solidFill>
                          <a:schemeClr val="accent2">
                            <a:lumMod val="50000"/>
                          </a:schemeClr>
                        </a:solidFill>
                        <a:latin typeface="Segoe UI" panose="020B0502040204020203" pitchFamily="34" charset="0"/>
                        <a:cs typeface="Segoe UI" panose="020B0502040204020203" pitchFamily="34" charset="0"/>
                      </a:endParaRPr>
                    </a:p>
                  </a:txBody>
                  <a:tcPr anchor="ctr">
                    <a:solidFill>
                      <a:schemeClr val="accent2">
                        <a:lumMod val="20000"/>
                        <a:lumOff val="80000"/>
                        <a:alpha val="82000"/>
                      </a:schemeClr>
                    </a:solidFill>
                  </a:tcPr>
                </a:tc>
                <a:tc>
                  <a:txBody>
                    <a:bodyPr/>
                    <a:lstStyle/>
                    <a:p>
                      <a:pPr algn="ctr">
                        <a:lnSpc>
                          <a:spcPct val="120000"/>
                        </a:lnSpc>
                        <a:spcAft>
                          <a:spcPts val="0"/>
                        </a:spcAft>
                      </a:pPr>
                      <a:r>
                        <a:rPr lang="en-US" sz="1400" dirty="0">
                          <a:solidFill>
                            <a:schemeClr val="accent2">
                              <a:lumMod val="50000"/>
                            </a:schemeClr>
                          </a:solidFill>
                          <a:latin typeface="Segoe UI" panose="020B0502040204020203" pitchFamily="34" charset="0"/>
                          <a:cs typeface="Segoe UI" panose="020B0502040204020203" pitchFamily="34" charset="0"/>
                        </a:rPr>
                        <a:t>Chuyên</a:t>
                      </a:r>
                      <a:r>
                        <a:rPr lang="en-US" sz="1400" baseline="0" dirty="0">
                          <a:solidFill>
                            <a:schemeClr val="accent2">
                              <a:lumMod val="50000"/>
                            </a:schemeClr>
                          </a:solidFill>
                          <a:latin typeface="Segoe UI" panose="020B0502040204020203" pitchFamily="34" charset="0"/>
                          <a:cs typeface="Segoe UI" panose="020B0502040204020203" pitchFamily="34" charset="0"/>
                        </a:rPr>
                        <a:t> ngành</a:t>
                      </a:r>
                      <a:endParaRPr lang="vi-VN" sz="1400" dirty="0">
                        <a:solidFill>
                          <a:schemeClr val="accent2">
                            <a:lumMod val="50000"/>
                          </a:schemeClr>
                        </a:solidFill>
                        <a:latin typeface="Segoe UI" panose="020B0502040204020203" pitchFamily="34" charset="0"/>
                        <a:cs typeface="Segoe UI" panose="020B0502040204020203" pitchFamily="34" charset="0"/>
                      </a:endParaRPr>
                    </a:p>
                  </a:txBody>
                  <a:tcPr anchor="ctr">
                    <a:solidFill>
                      <a:schemeClr val="accent2">
                        <a:lumMod val="20000"/>
                        <a:lumOff val="80000"/>
                        <a:alpha val="82000"/>
                      </a:schemeClr>
                    </a:solidFill>
                  </a:tcPr>
                </a:tc>
                <a:tc>
                  <a:txBody>
                    <a:bodyPr/>
                    <a:lstStyle/>
                    <a:p>
                      <a:pPr algn="ctr">
                        <a:lnSpc>
                          <a:spcPct val="120000"/>
                        </a:lnSpc>
                        <a:spcAft>
                          <a:spcPts val="0"/>
                        </a:spcAft>
                      </a:pPr>
                      <a:r>
                        <a:rPr lang="en-US" sz="1400" dirty="0">
                          <a:solidFill>
                            <a:schemeClr val="accent2">
                              <a:lumMod val="50000"/>
                            </a:schemeClr>
                          </a:solidFill>
                          <a:latin typeface="Segoe UI" panose="020B0502040204020203" pitchFamily="34" charset="0"/>
                          <a:cs typeface="Segoe UI" panose="020B0502040204020203" pitchFamily="34" charset="0"/>
                        </a:rPr>
                        <a:t>Họ và</a:t>
                      </a:r>
                      <a:r>
                        <a:rPr lang="en-US" sz="1400" baseline="0" dirty="0">
                          <a:solidFill>
                            <a:schemeClr val="accent2">
                              <a:lumMod val="50000"/>
                            </a:schemeClr>
                          </a:solidFill>
                          <a:latin typeface="Segoe UI" panose="020B0502040204020203" pitchFamily="34" charset="0"/>
                          <a:cs typeface="Segoe UI" panose="020B0502040204020203" pitchFamily="34" charset="0"/>
                        </a:rPr>
                        <a:t> tên NCS, </a:t>
                      </a:r>
                      <a:endParaRPr lang="vi-VN" sz="1400" baseline="0" dirty="0">
                        <a:solidFill>
                          <a:schemeClr val="accent2">
                            <a:lumMod val="50000"/>
                          </a:schemeClr>
                        </a:solidFill>
                        <a:latin typeface="Segoe UI" panose="020B0502040204020203" pitchFamily="34" charset="0"/>
                        <a:cs typeface="Segoe UI" panose="020B0502040204020203" pitchFamily="34" charset="0"/>
                      </a:endParaRPr>
                    </a:p>
                    <a:p>
                      <a:pPr algn="ctr">
                        <a:lnSpc>
                          <a:spcPct val="120000"/>
                        </a:lnSpc>
                        <a:spcAft>
                          <a:spcPts val="0"/>
                        </a:spcAft>
                      </a:pPr>
                      <a:r>
                        <a:rPr lang="en-US" sz="1400" baseline="0" dirty="0">
                          <a:solidFill>
                            <a:schemeClr val="accent2">
                              <a:lumMod val="50000"/>
                            </a:schemeClr>
                          </a:solidFill>
                          <a:latin typeface="Segoe UI" panose="020B0502040204020203" pitchFamily="34" charset="0"/>
                          <a:cs typeface="Segoe UI" panose="020B0502040204020203" pitchFamily="34" charset="0"/>
                        </a:rPr>
                        <a:t>học viên báo cáo</a:t>
                      </a:r>
                      <a:endParaRPr lang="vi-VN" sz="1400" dirty="0">
                        <a:solidFill>
                          <a:schemeClr val="accent2">
                            <a:lumMod val="50000"/>
                          </a:schemeClr>
                        </a:solidFill>
                        <a:latin typeface="Segoe UI" panose="020B0502040204020203" pitchFamily="34" charset="0"/>
                        <a:cs typeface="Segoe UI" panose="020B0502040204020203" pitchFamily="34" charset="0"/>
                      </a:endParaRPr>
                    </a:p>
                  </a:txBody>
                  <a:tcPr anchor="ctr">
                    <a:solidFill>
                      <a:schemeClr val="accent2">
                        <a:lumMod val="20000"/>
                        <a:lumOff val="80000"/>
                        <a:alpha val="82000"/>
                      </a:schemeClr>
                    </a:solidFill>
                  </a:tcPr>
                </a:tc>
                <a:extLst>
                  <a:ext uri="{0D108BD9-81ED-4DB2-BD59-A6C34878D82A}">
                    <a16:rowId xmlns:a16="http://schemas.microsoft.com/office/drawing/2014/main" val="2883194036"/>
                  </a:ext>
                </a:extLst>
              </a:tr>
              <a:tr h="716922">
                <a:tc>
                  <a:txBody>
                    <a:bodyPr/>
                    <a:lstStyle/>
                    <a:p>
                      <a:pPr algn="ctr">
                        <a:lnSpc>
                          <a:spcPct val="120000"/>
                        </a:lnSpc>
                        <a:spcAft>
                          <a:spcPts val="0"/>
                        </a:spcAft>
                      </a:pPr>
                      <a:r>
                        <a:rPr lang="en-US" sz="140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Ngày</a:t>
                      </a:r>
                      <a:r>
                        <a:rPr lang="en-US" sz="1400" baseline="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 </a:t>
                      </a:r>
                    </a:p>
                    <a:p>
                      <a:pPr algn="ctr">
                        <a:lnSpc>
                          <a:spcPct val="120000"/>
                        </a:lnSpc>
                        <a:spcAft>
                          <a:spcPts val="0"/>
                        </a:spcAft>
                      </a:pPr>
                      <a:r>
                        <a:rPr lang="en-US" sz="1400" baseline="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5.1.2022</a:t>
                      </a:r>
                      <a:endParaRPr lang="x-none" sz="140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endParaRPr>
                    </a:p>
                  </a:txBody>
                  <a:tcPr marL="68580" marR="68580" marT="0" marB="0" anchor="ctr">
                    <a:solidFill>
                      <a:schemeClr val="accent2">
                        <a:lumMod val="20000"/>
                        <a:lumOff val="80000"/>
                        <a:alpha val="82000"/>
                      </a:schemeClr>
                    </a:solidFill>
                  </a:tcPr>
                </a:tc>
                <a:tc>
                  <a:txBody>
                    <a:bodyPr/>
                    <a:lstStyle/>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TS. Phan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Trung</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Nam</a:t>
                      </a:r>
                    </a:p>
                  </a:txBody>
                  <a:tcPr marL="9525" marR="9525" marT="9525" marB="0" anchor="ctr">
                    <a:solidFill>
                      <a:schemeClr val="accent2">
                        <a:lumMod val="20000"/>
                        <a:lumOff val="80000"/>
                        <a:alpha val="82000"/>
                      </a:schemeClr>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b="0" i="0" u="none" strike="noStrike" kern="1200" dirty="0" err="1">
                          <a:solidFill>
                            <a:schemeClr val="accent2">
                              <a:lumMod val="50000"/>
                            </a:schemeClr>
                          </a:solidFill>
                          <a:effectLst/>
                          <a:latin typeface="Segoe UI" panose="020B0502040204020203" pitchFamily="34" charset="0"/>
                          <a:ea typeface="+mn-ea"/>
                          <a:cs typeface="Segoe UI" panose="020B0502040204020203" pitchFamily="34" charset="0"/>
                        </a:rPr>
                        <a:t>Tiêu</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hóa</a:t>
                      </a:r>
                      <a:endParaRPr lang="x-none" sz="1400" b="0" i="0" u="none" strike="noStrike" kern="120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68580" marR="68580" marT="0" marB="0" anchor="ctr">
                    <a:solidFill>
                      <a:schemeClr val="accent2">
                        <a:lumMod val="20000"/>
                        <a:lumOff val="80000"/>
                        <a:alpha val="82000"/>
                      </a:schemeClr>
                    </a:solidFill>
                  </a:tcPr>
                </a:tc>
                <a:tc>
                  <a:txBody>
                    <a:bodyPr/>
                    <a:lstStyle/>
                    <a:p>
                      <a:pPr algn="ctr" fontAlgn="ctr"/>
                      <a:r>
                        <a:rPr lang="vi-VN"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BSNT Trần Thị Phương Ly</a:t>
                      </a:r>
                      <a:br>
                        <a:rPr lang="vi-VN"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br>
                      <a:r>
                        <a:rPr lang="vi-VN"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HVCKII Trương Hoàng Long</a:t>
                      </a:r>
                    </a:p>
                  </a:txBody>
                  <a:tcPr marL="9525" marR="9525" marT="9525" marB="0" anchor="ctr">
                    <a:solidFill>
                      <a:schemeClr val="accent2">
                        <a:lumMod val="20000"/>
                        <a:lumOff val="80000"/>
                        <a:alpha val="82000"/>
                      </a:schemeClr>
                    </a:solidFill>
                  </a:tcPr>
                </a:tc>
                <a:extLst>
                  <a:ext uri="{0D108BD9-81ED-4DB2-BD59-A6C34878D82A}">
                    <a16:rowId xmlns:a16="http://schemas.microsoft.com/office/drawing/2014/main" val="23316410"/>
                  </a:ext>
                </a:extLst>
              </a:tr>
              <a:tr h="658961">
                <a:tc>
                  <a:txBody>
                    <a:bodyPr/>
                    <a:lstStyle/>
                    <a:p>
                      <a:pPr algn="ctr">
                        <a:lnSpc>
                          <a:spcPct val="120000"/>
                        </a:lnSpc>
                        <a:spcAft>
                          <a:spcPts val="0"/>
                        </a:spcAft>
                      </a:pPr>
                      <a:r>
                        <a:rPr lang="en-US" sz="1400" dirty="0" err="1">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Ngày</a:t>
                      </a:r>
                      <a:r>
                        <a:rPr lang="en-US" sz="1400" baseline="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 12.1.2022</a:t>
                      </a:r>
                      <a:endParaRPr lang="x-none" sz="140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endParaRPr>
                    </a:p>
                  </a:txBody>
                  <a:tcPr marL="68580" marR="68580" marT="0" marB="0" anchor="ctr">
                    <a:solidFill>
                      <a:schemeClr val="accent2">
                        <a:lumMod val="20000"/>
                        <a:lumOff val="80000"/>
                        <a:alpha val="82000"/>
                      </a:schemeClr>
                    </a:solidFill>
                  </a:tcPr>
                </a:tc>
                <a:tc>
                  <a:txBody>
                    <a:bodyPr/>
                    <a:lstStyle/>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PGS.TS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Nguyễn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Tá</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Đông</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tc>
                  <a:txBody>
                    <a:bodyPr/>
                    <a:lstStyle/>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Tim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mạch</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tc>
                  <a:txBody>
                    <a:bodyPr/>
                    <a:lstStyle/>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HVCH Phan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Hữu</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Hội</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BSNT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Võ</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Ngọc</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Việt</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extLst>
                  <a:ext uri="{0D108BD9-81ED-4DB2-BD59-A6C34878D82A}">
                    <a16:rowId xmlns:a16="http://schemas.microsoft.com/office/drawing/2014/main" val="4066545240"/>
                  </a:ext>
                </a:extLst>
              </a:tr>
              <a:tr h="639282">
                <a:tc>
                  <a:txBody>
                    <a:bodyPr/>
                    <a:lstStyle/>
                    <a:p>
                      <a:pPr algn="ctr">
                        <a:lnSpc>
                          <a:spcPct val="120000"/>
                        </a:lnSpc>
                        <a:spcAft>
                          <a:spcPts val="0"/>
                        </a:spcAft>
                      </a:pPr>
                      <a:r>
                        <a:rPr lang="en-US" sz="1400" dirty="0" err="1">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Ngày</a:t>
                      </a:r>
                      <a:r>
                        <a:rPr lang="en-US" sz="1400" baseline="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 19.1.2022</a:t>
                      </a:r>
                      <a:endParaRPr lang="x-none" sz="140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endParaRPr>
                    </a:p>
                  </a:txBody>
                  <a:tcPr marL="68580" marR="68580" marT="0" marB="0" anchor="ctr">
                    <a:solidFill>
                      <a:schemeClr val="accent2">
                        <a:lumMod val="20000"/>
                        <a:lumOff val="80000"/>
                        <a:alpha val="82000"/>
                      </a:schemeClr>
                    </a:solidFill>
                  </a:tcPr>
                </a:tc>
                <a:tc>
                  <a:txBody>
                    <a:bodyPr/>
                    <a:lstStyle/>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GS.TS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Trần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Hữu</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Dàng</a:t>
                      </a:r>
                      <a:b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b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PGS.TS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Nguyễn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Thị</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Nhạn</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tc>
                  <a:txBody>
                    <a:bodyPr/>
                    <a:lstStyle/>
                    <a:p>
                      <a:pPr algn="ctr" fontAlgn="ct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Nội</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tiết</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tc>
                  <a:txBody>
                    <a:bodyPr/>
                    <a:lstStyle/>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HCKII ĐN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Nguyễn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Hoàng</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Việt</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HVCH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Lê</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Quang</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Thuần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p>
                  </a:txBody>
                  <a:tcPr marL="9525" marR="9525" marT="9525" marB="0" anchor="ctr">
                    <a:solidFill>
                      <a:schemeClr val="accent2">
                        <a:lumMod val="20000"/>
                        <a:lumOff val="80000"/>
                        <a:alpha val="82000"/>
                      </a:schemeClr>
                    </a:solidFill>
                  </a:tcPr>
                </a:tc>
                <a:extLst>
                  <a:ext uri="{0D108BD9-81ED-4DB2-BD59-A6C34878D82A}">
                    <a16:rowId xmlns:a16="http://schemas.microsoft.com/office/drawing/2014/main" val="2018044688"/>
                  </a:ext>
                </a:extLst>
              </a:tr>
              <a:tr h="709316">
                <a:tc>
                  <a:txBody>
                    <a:bodyPr/>
                    <a:lstStyle/>
                    <a:p>
                      <a:pPr algn="ctr">
                        <a:lnSpc>
                          <a:spcPct val="120000"/>
                        </a:lnSpc>
                        <a:spcAft>
                          <a:spcPts val="0"/>
                        </a:spcAft>
                      </a:pPr>
                      <a:r>
                        <a:rPr lang="en-US" sz="1400" dirty="0" err="1">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Ngày</a:t>
                      </a:r>
                      <a:r>
                        <a:rPr lang="en-US" sz="1400" baseline="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 9.2.2022</a:t>
                      </a:r>
                      <a:endParaRPr lang="x-none" sz="140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endParaRPr>
                    </a:p>
                  </a:txBody>
                  <a:tcPr marL="68580" marR="68580" marT="0" marB="0" anchor="ctr">
                    <a:solidFill>
                      <a:schemeClr val="accent2">
                        <a:lumMod val="20000"/>
                        <a:lumOff val="80000"/>
                        <a:alpha val="82000"/>
                      </a:schemeClr>
                    </a:solidFill>
                  </a:tcPr>
                </a:tc>
                <a:tc>
                  <a:txBody>
                    <a:bodyPr/>
                    <a:lstStyle/>
                    <a:p>
                      <a:pPr algn="ctr" fontAlgn="ctr"/>
                      <a:r>
                        <a:rPr lang="vi-VN"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PGS.TS Lê Văn Bàng</a:t>
                      </a:r>
                    </a:p>
                  </a:txBody>
                  <a:tcPr marL="9525" marR="9525" marT="9525" marB="0" anchor="ctr">
                    <a:solidFill>
                      <a:schemeClr val="accent2">
                        <a:lumMod val="20000"/>
                        <a:lumOff val="80000"/>
                        <a:alpha val="82000"/>
                      </a:schemeClr>
                    </a:solidFill>
                  </a:tcPr>
                </a:tc>
                <a:tc>
                  <a:txBody>
                    <a:bodyPr/>
                    <a:lstStyle/>
                    <a:p>
                      <a:pPr algn="ctr" fontAlgn="ct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Hô</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hấp</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tc>
                  <a:txBody>
                    <a:bodyPr/>
                    <a:lstStyle/>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NCS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Nguyễn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Thị</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Ý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Nhi</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HVCH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Nguyễn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Xuân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Đạt</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extLst>
                  <a:ext uri="{0D108BD9-81ED-4DB2-BD59-A6C34878D82A}">
                    <a16:rowId xmlns:a16="http://schemas.microsoft.com/office/drawing/2014/main" val="4017449770"/>
                  </a:ext>
                </a:extLst>
              </a:tr>
              <a:tr h="709316">
                <a:tc>
                  <a:txBody>
                    <a:bodyPr/>
                    <a:lstStyle/>
                    <a:p>
                      <a:pPr algn="ctr"/>
                      <a:r>
                        <a:rPr lang="en-US" sz="1400" kern="1200" baseline="0" dirty="0" err="1">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Ngày</a:t>
                      </a:r>
                      <a:r>
                        <a:rPr lang="en-US" sz="1400" kern="1200" baseline="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 16.2.2022</a:t>
                      </a:r>
                    </a:p>
                  </a:txBody>
                  <a:tcPr marL="68580" marR="68580" marT="0" marB="0" anchor="ctr">
                    <a:solidFill>
                      <a:schemeClr val="accent2">
                        <a:lumMod val="20000"/>
                        <a:lumOff val="80000"/>
                        <a:alpha val="82000"/>
                      </a:schemeClr>
                    </a:solidFill>
                  </a:tcPr>
                </a:tc>
                <a:tc>
                  <a:txBody>
                    <a:bodyPr/>
                    <a:lstStyle/>
                    <a:p>
                      <a:pPr 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GS.TS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Huỳnh</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Văn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Minh</a:t>
                      </a:r>
                    </a:p>
                  </a:txBody>
                  <a:tcPr marL="9525" marR="9525" marT="9525" marB="0" anchor="ctr">
                    <a:solidFill>
                      <a:schemeClr val="accent2">
                        <a:lumMod val="20000"/>
                        <a:lumOff val="80000"/>
                        <a:alpha val="82000"/>
                      </a:schemeClr>
                    </a:solidFill>
                  </a:tcPr>
                </a:tc>
                <a:tc>
                  <a:txBody>
                    <a:bodyPr/>
                    <a:lstStyle/>
                    <a:p>
                      <a:pPr algn="ctr" font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Tim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mạch</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tc>
                  <a:txBody>
                    <a:bodyPr/>
                    <a:lstStyle/>
                    <a:p>
                      <a:pPr algn="ctr"/>
                      <a:r>
                        <a:rPr lang="vi-VN"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HVCKII TM Lê Văn Lâm</a:t>
                      </a:r>
                    </a:p>
                    <a:p>
                      <a:pPr algn="ctr"/>
                      <a:r>
                        <a:rPr lang="vi-VN"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BSNT Lê Hữu Phước</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extLst>
                  <a:ext uri="{0D108BD9-81ED-4DB2-BD59-A6C34878D82A}">
                    <a16:rowId xmlns:a16="http://schemas.microsoft.com/office/drawing/2014/main" val="237454906"/>
                  </a:ext>
                </a:extLst>
              </a:tr>
              <a:tr h="70931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kern="1200" baseline="0" dirty="0" err="1">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Ngày</a:t>
                      </a:r>
                      <a:endParaRPr lang="en-US" sz="1400" kern="1200" baseline="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400" kern="1200" baseline="0" dirty="0">
                          <a:solidFill>
                            <a:schemeClr val="accent2">
                              <a:lumMod val="50000"/>
                            </a:schemeClr>
                          </a:solidFill>
                          <a:effectLst/>
                          <a:latin typeface="Segoe UI" panose="020B0502040204020203" pitchFamily="34" charset="0"/>
                          <a:ea typeface="Arial" panose="020B0604020202020204" pitchFamily="34" charset="0"/>
                          <a:cs typeface="Segoe UI" panose="020B0502040204020203" pitchFamily="34" charset="0"/>
                        </a:rPr>
                        <a:t>23.2.2022</a:t>
                      </a:r>
                    </a:p>
                  </a:txBody>
                  <a:tcPr marL="68580" marR="68580" marT="0" marB="0" anchor="ctr">
                    <a:solidFill>
                      <a:schemeClr val="accent2">
                        <a:lumMod val="20000"/>
                        <a:lumOff val="80000"/>
                        <a:alpha val="82000"/>
                      </a:schemeClr>
                    </a:solidFill>
                  </a:tcPr>
                </a:tc>
                <a:tc>
                  <a:txBody>
                    <a:bodyPr/>
                    <a:lstStyle/>
                    <a:p>
                      <a:pPr 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GS.TS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Trần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Văn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Huy</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tc>
                  <a:txBody>
                    <a:bodyPr/>
                    <a:lstStyle/>
                    <a:p>
                      <a:pPr algn="ctr" fontAlgn="ct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Tiêu</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hóa</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tc>
                  <a:txBody>
                    <a:bodyPr/>
                    <a:lstStyle/>
                    <a:p>
                      <a:pPr 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HVCKII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Trần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Thị</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Minh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Thịnh</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p>
                      <a:pPr algn="ct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BSNT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Trần</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Duy</a:t>
                      </a:r>
                      <a:r>
                        <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rPr>
                        <a:t> </a:t>
                      </a:r>
                      <a:r>
                        <a:rPr lang="en-US" sz="1400" b="0" i="0" u="none" strike="noStrike" kern="1200" baseline="0" dirty="0" err="1">
                          <a:solidFill>
                            <a:schemeClr val="accent2">
                              <a:lumMod val="50000"/>
                            </a:schemeClr>
                          </a:solidFill>
                          <a:effectLst/>
                          <a:latin typeface="Segoe UI" panose="020B0502040204020203" pitchFamily="34" charset="0"/>
                          <a:ea typeface="+mn-ea"/>
                          <a:cs typeface="Segoe UI" panose="020B0502040204020203" pitchFamily="34" charset="0"/>
                        </a:rPr>
                        <a:t>Khiêm</a:t>
                      </a:r>
                      <a:endParaRPr lang="en-US" sz="1400" b="0" i="0" u="none" strike="noStrike" kern="1200" baseline="0" dirty="0">
                        <a:solidFill>
                          <a:schemeClr val="accent2">
                            <a:lumMod val="50000"/>
                          </a:schemeClr>
                        </a:solidFill>
                        <a:effectLst/>
                        <a:latin typeface="Segoe UI" panose="020B0502040204020203" pitchFamily="34" charset="0"/>
                        <a:ea typeface="+mn-ea"/>
                        <a:cs typeface="Segoe UI" panose="020B0502040204020203" pitchFamily="34" charset="0"/>
                      </a:endParaRPr>
                    </a:p>
                  </a:txBody>
                  <a:tcPr marL="9525" marR="9525" marT="9525" marB="0" anchor="ctr">
                    <a:solidFill>
                      <a:schemeClr val="accent2">
                        <a:lumMod val="20000"/>
                        <a:lumOff val="80000"/>
                        <a:alpha val="82000"/>
                      </a:schemeClr>
                    </a:solidFill>
                  </a:tcPr>
                </a:tc>
                <a:extLst>
                  <a:ext uri="{0D108BD9-81ED-4DB2-BD59-A6C34878D82A}">
                    <a16:rowId xmlns:a16="http://schemas.microsoft.com/office/drawing/2014/main" val="600925132"/>
                  </a:ext>
                </a:extLst>
              </a:tr>
            </a:tbl>
          </a:graphicData>
        </a:graphic>
      </p:graphicFrame>
    </p:spTree>
    <p:extLst>
      <p:ext uri="{BB962C8B-B14F-4D97-AF65-F5344CB8AC3E}">
        <p14:creationId xmlns:p14="http://schemas.microsoft.com/office/powerpoint/2010/main" val="901768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886700" cy="533400"/>
          </a:xfrm>
        </p:spPr>
        <p:txBody>
          <a:bodyPr>
            <a:normAutofit/>
          </a:bodyPr>
          <a:lstStyle/>
          <a:p>
            <a:r>
              <a:rPr lang="en-US" sz="2400" b="1" dirty="0">
                <a:solidFill>
                  <a:schemeClr val="accent2">
                    <a:lumMod val="50000"/>
                  </a:schemeClr>
                </a:solidFill>
                <a:latin typeface="Segoe UI" panose="020B0502040204020203" pitchFamily="34" charset="0"/>
                <a:cs typeface="Segoe UI" panose="020B0502040204020203" pitchFamily="34" charset="0"/>
              </a:rPr>
              <a:t>LỊCH GIẢNG DẠY SAU ĐẠI HỌC THÁNG 1.2022</a:t>
            </a:r>
            <a:endParaRPr lang="vi-VN" sz="2400" b="1" dirty="0">
              <a:solidFill>
                <a:schemeClr val="accent2">
                  <a:lumMod val="50000"/>
                </a:schemeClr>
              </a:solidFill>
              <a:latin typeface="Segoe UI" panose="020B0502040204020203" pitchFamily="34" charset="0"/>
              <a:cs typeface="Segoe UI" panose="020B0502040204020203"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15278384"/>
              </p:ext>
            </p:extLst>
          </p:nvPr>
        </p:nvGraphicFramePr>
        <p:xfrm>
          <a:off x="304800" y="990600"/>
          <a:ext cx="8413276" cy="5324556"/>
        </p:xfrm>
        <a:graphic>
          <a:graphicData uri="http://schemas.openxmlformats.org/drawingml/2006/table">
            <a:tbl>
              <a:tblPr firstRow="1" bandRow="1">
                <a:tableStyleId>{5C22544A-7EE6-4342-B048-85BDC9FD1C3A}</a:tableStyleId>
              </a:tblPr>
              <a:tblGrid>
                <a:gridCol w="3384076">
                  <a:extLst>
                    <a:ext uri="{9D8B030D-6E8A-4147-A177-3AD203B41FA5}">
                      <a16:colId xmlns:a16="http://schemas.microsoft.com/office/drawing/2014/main" val="466660805"/>
                    </a:ext>
                  </a:extLst>
                </a:gridCol>
                <a:gridCol w="5029200">
                  <a:extLst>
                    <a:ext uri="{9D8B030D-6E8A-4147-A177-3AD203B41FA5}">
                      <a16:colId xmlns:a16="http://schemas.microsoft.com/office/drawing/2014/main" val="1511045809"/>
                    </a:ext>
                  </a:extLst>
                </a:gridCol>
              </a:tblGrid>
              <a:tr h="533401">
                <a:tc>
                  <a:txBody>
                    <a:bodyPr/>
                    <a:lstStyle/>
                    <a:p>
                      <a:pPr algn="ctr" fontAlgn="ctr"/>
                      <a:r>
                        <a:rPr lang="vi-VN" sz="1600" b="1" i="0" u="none" strike="noStrike" dirty="0">
                          <a:solidFill>
                            <a:schemeClr val="accent2">
                              <a:lumMod val="50000"/>
                            </a:schemeClr>
                          </a:solidFill>
                          <a:effectLst/>
                          <a:latin typeface="Segoe UI" panose="020B0502040204020203" pitchFamily="34" charset="0"/>
                          <a:cs typeface="Segoe UI" panose="020B0502040204020203" pitchFamily="34" charset="0"/>
                        </a:rPr>
                        <a:t>LỚP</a:t>
                      </a:r>
                    </a:p>
                  </a:txBody>
                  <a:tcPr marL="9525" marR="9525" marT="9525" marB="0" anchor="ctr">
                    <a:solidFill>
                      <a:schemeClr val="accent2">
                        <a:lumMod val="20000"/>
                        <a:lumOff val="80000"/>
                        <a:alpha val="75000"/>
                      </a:schemeClr>
                    </a:solidFill>
                  </a:tcPr>
                </a:tc>
                <a:tc>
                  <a:txBody>
                    <a:bodyPr/>
                    <a:lstStyle/>
                    <a:p>
                      <a:pPr algn="ctr" fontAlgn="ctr"/>
                      <a:r>
                        <a:rPr lang="vi-VN" sz="1600" b="1" i="0" u="none" strike="noStrike" dirty="0">
                          <a:solidFill>
                            <a:schemeClr val="accent2">
                              <a:lumMod val="50000"/>
                            </a:schemeClr>
                          </a:solidFill>
                          <a:effectLst/>
                          <a:latin typeface="Segoe UI" panose="020B0502040204020203" pitchFamily="34" charset="0"/>
                          <a:cs typeface="Segoe UI" panose="020B0502040204020203" pitchFamily="34" charset="0"/>
                        </a:rPr>
                        <a:t>CHỨNG CHỈ</a:t>
                      </a: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3766917477"/>
                  </a:ext>
                </a:extLst>
              </a:tr>
              <a:tr h="539097">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CKI Nội</a:t>
                      </a: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 Huế 20-22</a:t>
                      </a:r>
                      <a:endPar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endParaRPr>
                    </a:p>
                  </a:txBody>
                  <a:tcPr marL="9525" marR="9525" marT="9525" marB="0" anchor="ctr">
                    <a:solidFill>
                      <a:schemeClr val="accent2">
                        <a:lumMod val="20000"/>
                        <a:lumOff val="80000"/>
                        <a:alpha val="75000"/>
                      </a:schemeClr>
                    </a:solidFill>
                  </a:tcPr>
                </a:tc>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CC </a:t>
                      </a:r>
                      <a:r>
                        <a:rPr lang="en-US" sz="1500" b="0" i="0" u="none" strike="noStrike" dirty="0" err="1">
                          <a:solidFill>
                            <a:schemeClr val="accent2">
                              <a:lumMod val="50000"/>
                            </a:schemeClr>
                          </a:solidFill>
                          <a:effectLst/>
                          <a:latin typeface="Segoe UI" panose="020B0502040204020203" pitchFamily="34" charset="0"/>
                          <a:cs typeface="Segoe UI" panose="020B0502040204020203" pitchFamily="34" charset="0"/>
                        </a:rPr>
                        <a:t>Nội</a:t>
                      </a:r>
                      <a:r>
                        <a:rPr lang="en-US"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 </a:t>
                      </a:r>
                      <a:r>
                        <a:rPr lang="en-US" sz="1500" b="0" i="0" u="none" strike="noStrike" baseline="0" dirty="0" err="1">
                          <a:solidFill>
                            <a:schemeClr val="accent2">
                              <a:lumMod val="50000"/>
                            </a:schemeClr>
                          </a:solidFill>
                          <a:effectLst/>
                          <a:latin typeface="Segoe UI" panose="020B0502040204020203" pitchFamily="34" charset="0"/>
                          <a:cs typeface="Segoe UI" panose="020B0502040204020203" pitchFamily="34" charset="0"/>
                        </a:rPr>
                        <a:t>tiết</a:t>
                      </a:r>
                      <a:endPar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endParaRP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3120500582"/>
                  </a:ext>
                </a:extLst>
              </a:tr>
              <a:tr h="539097">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CAO HỌC</a:t>
                      </a: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 20-22</a:t>
                      </a:r>
                    </a:p>
                    <a:p>
                      <a:pPr algn="ctr" fontAlgn="ct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BSNT 20-23</a:t>
                      </a:r>
                    </a:p>
                  </a:txBody>
                  <a:tcPr marL="9525" marR="9525" marT="9525" marB="0" anchor="ctr">
                    <a:solidFill>
                      <a:schemeClr val="accent2">
                        <a:lumMod val="20000"/>
                        <a:lumOff val="80000"/>
                        <a:alpha val="75000"/>
                      </a:schemeClr>
                    </a:solidFill>
                  </a:tcPr>
                </a:tc>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CC</a:t>
                      </a: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 </a:t>
                      </a:r>
                      <a:r>
                        <a:rPr lang="en-US" sz="1500" b="0" i="0" u="none" strike="noStrike" baseline="0" dirty="0" err="1">
                          <a:solidFill>
                            <a:schemeClr val="accent2">
                              <a:lumMod val="50000"/>
                            </a:schemeClr>
                          </a:solidFill>
                          <a:effectLst/>
                          <a:latin typeface="Segoe UI" panose="020B0502040204020203" pitchFamily="34" charset="0"/>
                          <a:cs typeface="Segoe UI" panose="020B0502040204020203" pitchFamily="34" charset="0"/>
                        </a:rPr>
                        <a:t>Thận</a:t>
                      </a:r>
                      <a:r>
                        <a:rPr lang="en-US"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 - TN</a:t>
                      </a:r>
                      <a:endPar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endParaRP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445411116"/>
                  </a:ext>
                </a:extLst>
              </a:tr>
              <a:tr h="530423">
                <a:tc>
                  <a:txBody>
                    <a:bodyPr/>
                    <a:lstStyle/>
                    <a:p>
                      <a:pPr algn="ctr" fontAlgn="ct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CKII Huế 20-22</a:t>
                      </a:r>
                    </a:p>
                  </a:txBody>
                  <a:tcPr marL="9525" marR="9525" marT="9525" marB="0" anchor="ctr">
                    <a:solidFill>
                      <a:schemeClr val="accent2">
                        <a:lumMod val="20000"/>
                        <a:lumOff val="80000"/>
                        <a:alpha val="75000"/>
                      </a:schemeClr>
                    </a:solidFill>
                  </a:tcPr>
                </a:tc>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Chứng</a:t>
                      </a: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 chỉ</a:t>
                      </a: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 </a:t>
                      </a:r>
                      <a:r>
                        <a:rPr lang="en-US" sz="1500" b="0" i="0" u="none" strike="noStrike" dirty="0">
                          <a:solidFill>
                            <a:schemeClr val="accent2">
                              <a:lumMod val="50000"/>
                            </a:schemeClr>
                          </a:solidFill>
                          <a:effectLst/>
                          <a:latin typeface="Segoe UI" panose="020B0502040204020203" pitchFamily="34" charset="0"/>
                          <a:cs typeface="Segoe UI" panose="020B0502040204020203" pitchFamily="34" charset="0"/>
                        </a:rPr>
                        <a:t>3</a:t>
                      </a:r>
                      <a:endPar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endParaRP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1600716489"/>
                  </a:ext>
                </a:extLst>
              </a:tr>
              <a:tr h="530423">
                <a:tc>
                  <a:txBody>
                    <a:bodyPr/>
                    <a:lstStyle/>
                    <a:p>
                      <a:pPr algn="ctr" fontAlgn="ct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CKII Nội Đà Nẵng 20-22</a:t>
                      </a:r>
                    </a:p>
                  </a:txBody>
                  <a:tcPr marL="9525" marR="9525" marT="9525" marB="0" anchor="ctr">
                    <a:solidFill>
                      <a:schemeClr val="accent2">
                        <a:lumMod val="20000"/>
                        <a:lumOff val="80000"/>
                        <a:alpha val="75000"/>
                      </a:schemeClr>
                    </a:solidFill>
                  </a:tcPr>
                </a:tc>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CC Nội</a:t>
                      </a: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 tiết</a:t>
                      </a:r>
                      <a:endPar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endParaRP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2352342151"/>
                  </a:ext>
                </a:extLst>
              </a:tr>
              <a:tr h="530423">
                <a:tc>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CKII Nội Q.Nam 20-22</a:t>
                      </a:r>
                    </a:p>
                  </a:txBody>
                  <a:tcPr marL="9525" marR="9525" marT="9525" marB="0" anchor="ctr">
                    <a:solidFill>
                      <a:schemeClr val="accent2">
                        <a:lumMod val="20000"/>
                        <a:lumOff val="80000"/>
                        <a:alpha val="75000"/>
                      </a:schemeClr>
                    </a:solidFill>
                  </a:tcPr>
                </a:tc>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CC CXK-HH</a:t>
                      </a: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2136172097"/>
                  </a:ext>
                </a:extLst>
              </a:tr>
              <a:tr h="530423">
                <a:tc>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CKII Nội Tp.HCM 20-22</a:t>
                      </a:r>
                    </a:p>
                  </a:txBody>
                  <a:tcPr marL="9525" marR="9525" marT="9525" marB="0" anchor="ctr">
                    <a:solidFill>
                      <a:schemeClr val="accent2">
                        <a:lumMod val="20000"/>
                        <a:lumOff val="80000"/>
                        <a:alpha val="75000"/>
                      </a:schemeClr>
                    </a:solidFill>
                  </a:tcPr>
                </a:tc>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CC Tim mạch</a:t>
                      </a: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2943626654"/>
                  </a:ext>
                </a:extLst>
              </a:tr>
              <a:tr h="530423">
                <a:tc>
                  <a:txBody>
                    <a:bodyPr/>
                    <a:lstStyle/>
                    <a:p>
                      <a:pPr algn="ctr" fontAlgn="ct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CKI Đà Nẵng 20-22</a:t>
                      </a:r>
                    </a:p>
                  </a:txBody>
                  <a:tcPr marL="9525" marR="9525" marT="9525" marB="0" anchor="ctr">
                    <a:solidFill>
                      <a:schemeClr val="accent2">
                        <a:lumMod val="20000"/>
                        <a:lumOff val="80000"/>
                        <a:alpha val="75000"/>
                      </a:schemeClr>
                    </a:solidFill>
                  </a:tcPr>
                </a:tc>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CC</a:t>
                      </a: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 CXK-HH</a:t>
                      </a: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3587007219"/>
                  </a:ext>
                </a:extLst>
              </a:tr>
              <a:tr h="530423">
                <a:tc>
                  <a:txBody>
                    <a:bodyPr/>
                    <a:lstStyle/>
                    <a:p>
                      <a:pPr algn="ctr" fontAlgn="ct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CKI Phú Yên 20-22</a:t>
                      </a:r>
                    </a:p>
                  </a:txBody>
                  <a:tcPr marL="9525" marR="9525" marT="9525" marB="0" anchor="ctr">
                    <a:solidFill>
                      <a:schemeClr val="accent2">
                        <a:lumMod val="20000"/>
                        <a:lumOff val="80000"/>
                        <a:alpha val="75000"/>
                      </a:schemeClr>
                    </a:solidFill>
                  </a:tcPr>
                </a:tc>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CC HH-TK</a:t>
                      </a: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3095984274"/>
                  </a:ext>
                </a:extLst>
              </a:tr>
              <a:tr h="530423">
                <a:tc>
                  <a:txBody>
                    <a:bodyPr/>
                    <a:lstStyle/>
                    <a:p>
                      <a:pPr algn="ctr" fontAlgn="ctr"/>
                      <a:r>
                        <a:rPr lang="vi-VN" sz="1500" b="0" i="0" u="none" strike="noStrike" baseline="0" dirty="0">
                          <a:solidFill>
                            <a:schemeClr val="accent2">
                              <a:lumMod val="50000"/>
                            </a:schemeClr>
                          </a:solidFill>
                          <a:effectLst/>
                          <a:latin typeface="Segoe UI" panose="020B0502040204020203" pitchFamily="34" charset="0"/>
                          <a:cs typeface="Segoe UI" panose="020B0502040204020203" pitchFamily="34" charset="0"/>
                        </a:rPr>
                        <a:t>CKI HCM 20-22</a:t>
                      </a:r>
                    </a:p>
                  </a:txBody>
                  <a:tcPr marL="9525" marR="9525" marT="9525" marB="0" anchor="ctr">
                    <a:solidFill>
                      <a:schemeClr val="accent2">
                        <a:lumMod val="20000"/>
                        <a:lumOff val="80000"/>
                        <a:alpha val="75000"/>
                      </a:schemeClr>
                    </a:solidFill>
                  </a:tcPr>
                </a:tc>
                <a:tc>
                  <a:txBody>
                    <a:bodyPr/>
                    <a:lstStyle/>
                    <a:p>
                      <a:pPr algn="ctr" fontAlgn="ctr"/>
                      <a:r>
                        <a:rPr lang="vi-VN" sz="1500" b="0" i="0" u="none" strike="noStrike" dirty="0">
                          <a:solidFill>
                            <a:schemeClr val="accent2">
                              <a:lumMod val="50000"/>
                            </a:schemeClr>
                          </a:solidFill>
                          <a:effectLst/>
                          <a:latin typeface="Segoe UI" panose="020B0502040204020203" pitchFamily="34" charset="0"/>
                          <a:cs typeface="Segoe UI" panose="020B0502040204020203" pitchFamily="34" charset="0"/>
                        </a:rPr>
                        <a:t>CC Tim mạch</a:t>
                      </a:r>
                    </a:p>
                  </a:txBody>
                  <a:tcPr marL="9525" marR="9525" marT="9525" marB="0" anchor="ctr">
                    <a:solidFill>
                      <a:schemeClr val="accent2">
                        <a:lumMod val="20000"/>
                        <a:lumOff val="80000"/>
                        <a:alpha val="75000"/>
                      </a:schemeClr>
                    </a:solidFill>
                  </a:tcPr>
                </a:tc>
                <a:extLst>
                  <a:ext uri="{0D108BD9-81ED-4DB2-BD59-A6C34878D82A}">
                    <a16:rowId xmlns:a16="http://schemas.microsoft.com/office/drawing/2014/main" val="558098324"/>
                  </a:ext>
                </a:extLst>
              </a:tr>
            </a:tbl>
          </a:graphicData>
        </a:graphic>
      </p:graphicFrame>
    </p:spTree>
    <p:extLst>
      <p:ext uri="{BB962C8B-B14F-4D97-AF65-F5344CB8AC3E}">
        <p14:creationId xmlns:p14="http://schemas.microsoft.com/office/powerpoint/2010/main" val="291579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886700" cy="866633"/>
          </a:xfrm>
        </p:spPr>
        <p:txBody>
          <a:bodyPr>
            <a:normAutofit/>
          </a:bodyPr>
          <a:lstStyle/>
          <a:p>
            <a:r>
              <a:rPr lang="en-US" sz="3200" b="1" dirty="0">
                <a:solidFill>
                  <a:schemeClr val="accent2">
                    <a:lumMod val="50000"/>
                  </a:schemeClr>
                </a:solidFill>
                <a:latin typeface="Segoe UI" panose="020B0502040204020203" pitchFamily="34" charset="0"/>
                <a:cs typeface="Segoe UI" panose="020B0502040204020203" pitchFamily="34" charset="0"/>
              </a:rPr>
              <a:t>ĐÀO TẠO SAU ĐẠI HỌC</a:t>
            </a:r>
          </a:p>
        </p:txBody>
      </p:sp>
      <p:sp>
        <p:nvSpPr>
          <p:cNvPr id="3" name="Content Placeholder 2"/>
          <p:cNvSpPr>
            <a:spLocks noGrp="1"/>
          </p:cNvSpPr>
          <p:nvPr>
            <p:ph idx="1"/>
          </p:nvPr>
        </p:nvSpPr>
        <p:spPr>
          <a:xfrm>
            <a:off x="152400" y="1371600"/>
            <a:ext cx="7391400" cy="5076966"/>
          </a:xfrm>
        </p:spPr>
        <p:txBody>
          <a:bodyPr>
            <a:noAutofit/>
          </a:bodyPr>
          <a:lstStyle/>
          <a:p>
            <a:pPr>
              <a:lnSpc>
                <a:spcPct val="150000"/>
              </a:lnSpc>
              <a:spcBef>
                <a:spcPts val="0"/>
              </a:spcBef>
            </a:pPr>
            <a:r>
              <a:rPr lang="en-US" sz="1600" dirty="0">
                <a:solidFill>
                  <a:schemeClr val="accent2">
                    <a:lumMod val="50000"/>
                  </a:schemeClr>
                </a:solidFill>
                <a:latin typeface="Segoe UI" panose="020B0502040204020203" pitchFamily="34" charset="0"/>
                <a:cs typeface="Segoe UI" panose="020B0502040204020203" pitchFamily="34" charset="0"/>
              </a:rPr>
              <a:t>Tiếp tục triển khai giảng dạy lý thuyết, giao ban lâm sàng và trình bệnh bằng hình thức trực tuyến cho đến khi có thông báo học viên SĐH trở lại học trực tiếp của </a:t>
            </a:r>
            <a:r>
              <a:rPr lang="en-US" sz="1600" dirty="0" err="1">
                <a:solidFill>
                  <a:schemeClr val="accent2">
                    <a:lumMod val="50000"/>
                  </a:schemeClr>
                </a:solidFill>
                <a:latin typeface="Segoe UI" panose="020B0502040204020203" pitchFamily="34" charset="0"/>
                <a:cs typeface="Segoe UI" panose="020B0502040204020203" pitchFamily="34" charset="0"/>
              </a:rPr>
              <a:t>nhà</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trường</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a:lnSpc>
                <a:spcPct val="150000"/>
              </a:lnSpc>
              <a:spcBef>
                <a:spcPts val="0"/>
              </a:spcBef>
            </a:pPr>
            <a:r>
              <a:rPr lang="en-US" sz="1600" b="1" i="1" dirty="0">
                <a:solidFill>
                  <a:srgbClr val="FF0000"/>
                </a:solidFill>
                <a:latin typeface="Segoe UI" panose="020B0502040204020203" pitchFamily="34" charset="0"/>
                <a:cs typeface="Segoe UI" panose="020B0502040204020203" pitchFamily="34" charset="0"/>
              </a:rPr>
              <a:t>Các Thầy Cô phụ trách trình bệnh và giáo vụ sau ĐH chuẩn bị các câu hỏi ngắn 5-10 phút cuối buổi trình bệnh để đánh giá và kiểm tra học viên Sau ĐH.</a:t>
            </a:r>
          </a:p>
          <a:p>
            <a:pPr>
              <a:lnSpc>
                <a:spcPct val="150000"/>
              </a:lnSpc>
              <a:spcBef>
                <a:spcPts val="0"/>
              </a:spcBef>
            </a:pPr>
            <a:r>
              <a:rPr lang="en-US" sz="1600" dirty="0" err="1">
                <a:solidFill>
                  <a:schemeClr val="accent2">
                    <a:lumMod val="50000"/>
                  </a:schemeClr>
                </a:solidFill>
                <a:latin typeface="Segoe UI" panose="020B0502040204020203" pitchFamily="34" charset="0"/>
                <a:cs typeface="Segoe UI" panose="020B0502040204020203" pitchFamily="34" charset="0"/>
              </a:rPr>
              <a:t>Các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học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viên</a:t>
            </a:r>
            <a:r>
              <a:rPr lang="en-US" sz="1600" dirty="0">
                <a:solidFill>
                  <a:schemeClr val="accent2">
                    <a:lumMod val="50000"/>
                  </a:schemeClr>
                </a:solidFill>
                <a:latin typeface="Segoe UI" panose="020B0502040204020203" pitchFamily="34" charset="0"/>
                <a:cs typeface="Segoe UI" panose="020B0502040204020203" pitchFamily="34" charset="0"/>
              </a:rPr>
              <a:t> CKII HCM </a:t>
            </a:r>
            <a:r>
              <a:rPr lang="en-US" sz="1600" dirty="0" err="1">
                <a:solidFill>
                  <a:schemeClr val="accent2">
                    <a:lumMod val="50000"/>
                  </a:schemeClr>
                </a:solidFill>
                <a:latin typeface="Segoe UI" panose="020B0502040204020203" pitchFamily="34" charset="0"/>
                <a:cs typeface="Segoe UI" panose="020B0502040204020203" pitchFamily="34" charset="0"/>
              </a:rPr>
              <a:t>khóa</a:t>
            </a:r>
            <a:r>
              <a:rPr lang="en-US" sz="1600" dirty="0">
                <a:solidFill>
                  <a:schemeClr val="accent2">
                    <a:lumMod val="50000"/>
                  </a:schemeClr>
                </a:solidFill>
                <a:latin typeface="Segoe UI" panose="020B0502040204020203" pitchFamily="34" charset="0"/>
                <a:cs typeface="Segoe UI" panose="020B0502040204020203" pitchFamily="34" charset="0"/>
              </a:rPr>
              <a:t> 2019-2021: </a:t>
            </a:r>
            <a:r>
              <a:rPr lang="en-US" sz="1600" dirty="0" err="1">
                <a:solidFill>
                  <a:schemeClr val="accent2">
                    <a:lumMod val="50000"/>
                  </a:schemeClr>
                </a:solidFill>
                <a:latin typeface="Segoe UI" panose="020B0502040204020203" pitchFamily="34" charset="0"/>
                <a:cs typeface="Segoe UI" panose="020B0502040204020203" pitchFamily="34" charset="0"/>
              </a:rPr>
              <a:t>kiểm</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tra</a:t>
            </a:r>
            <a:r>
              <a:rPr lang="en-US" sz="1600" dirty="0">
                <a:solidFill>
                  <a:schemeClr val="accent2">
                    <a:lumMod val="50000"/>
                  </a:schemeClr>
                </a:solidFill>
                <a:latin typeface="Segoe UI" panose="020B0502040204020203" pitchFamily="34" charset="0"/>
                <a:cs typeface="Segoe UI" panose="020B0502040204020203" pitchFamily="34" charset="0"/>
              </a:rPr>
              <a:t> SL, TLTK </a:t>
            </a:r>
            <a:r>
              <a:rPr lang="en-US" sz="1600" dirty="0" err="1">
                <a:solidFill>
                  <a:schemeClr val="accent2">
                    <a:lumMod val="50000"/>
                  </a:schemeClr>
                </a:solidFill>
                <a:latin typeface="Segoe UI" panose="020B0502040204020203" pitchFamily="34" charset="0"/>
                <a:cs typeface="Segoe UI" panose="020B0502040204020203" pitchFamily="34" charset="0"/>
              </a:rPr>
              <a:t>và</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thông</a:t>
            </a:r>
            <a:r>
              <a:rPr lang="en-US" sz="1600" dirty="0">
                <a:solidFill>
                  <a:schemeClr val="accent2">
                    <a:lumMod val="50000"/>
                  </a:schemeClr>
                </a:solidFill>
                <a:latin typeface="Segoe UI" panose="020B0502040204020203" pitchFamily="34" charset="0"/>
                <a:cs typeface="Segoe UI" panose="020B0502040204020203" pitchFamily="34" charset="0"/>
              </a:rPr>
              <a:t> qua </a:t>
            </a:r>
            <a:r>
              <a:rPr lang="en-US" sz="1600" dirty="0" err="1">
                <a:solidFill>
                  <a:schemeClr val="accent2">
                    <a:lumMod val="50000"/>
                  </a:schemeClr>
                </a:solidFill>
                <a:latin typeface="Segoe UI" panose="020B0502040204020203" pitchFamily="34" charset="0"/>
                <a:cs typeface="Segoe UI" panose="020B0502040204020203" pitchFamily="34" charset="0"/>
              </a:rPr>
              <a:t>luận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văn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cấp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Bộ</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môn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vào</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tuần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b="1" i="1" dirty="0">
                <a:solidFill>
                  <a:srgbClr val="FF0000"/>
                </a:solidFill>
                <a:latin typeface="Segoe UI" panose="020B0502040204020203" pitchFamily="34" charset="0"/>
                <a:cs typeface="Segoe UI" panose="020B0502040204020203" pitchFamily="34" charset="0"/>
              </a:rPr>
              <a:t>11 – 16.1.2022.</a:t>
            </a:r>
          </a:p>
          <a:p>
            <a:pPr>
              <a:lnSpc>
                <a:spcPct val="150000"/>
              </a:lnSpc>
              <a:spcBef>
                <a:spcPts val="0"/>
              </a:spcBef>
            </a:pPr>
            <a:r>
              <a:rPr lang="en-US" sz="1600" dirty="0">
                <a:solidFill>
                  <a:schemeClr val="accent2">
                    <a:lumMod val="50000"/>
                  </a:schemeClr>
                </a:solidFill>
                <a:latin typeface="Segoe UI" panose="020B0502040204020203" pitchFamily="34" charset="0"/>
                <a:cs typeface="Segoe UI" panose="020B0502040204020203" pitchFamily="34" charset="0"/>
              </a:rPr>
              <a:t>Dự </a:t>
            </a:r>
            <a:r>
              <a:rPr lang="en-US" sz="1600" dirty="0" err="1">
                <a:solidFill>
                  <a:schemeClr val="accent2">
                    <a:lumMod val="50000"/>
                  </a:schemeClr>
                </a:solidFill>
                <a:latin typeface="Segoe UI" panose="020B0502040204020203" pitchFamily="34" charset="0"/>
                <a:cs typeface="Segoe UI" panose="020B0502040204020203" pitchFamily="34" charset="0"/>
              </a:rPr>
              <a:t>kiến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bảo</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vệ</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luận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văn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cấp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Trường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của</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các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học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viên</a:t>
            </a:r>
            <a:r>
              <a:rPr lang="en-US" sz="1600" dirty="0">
                <a:solidFill>
                  <a:schemeClr val="accent2">
                    <a:lumMod val="50000"/>
                  </a:schemeClr>
                </a:solidFill>
                <a:latin typeface="Segoe UI" panose="020B0502040204020203" pitchFamily="34" charset="0"/>
                <a:cs typeface="Segoe UI" panose="020B0502040204020203" pitchFamily="34" charset="0"/>
              </a:rPr>
              <a:t> BSNT </a:t>
            </a:r>
            <a:r>
              <a:rPr lang="en-US" sz="1600" dirty="0" err="1">
                <a:solidFill>
                  <a:schemeClr val="accent2">
                    <a:lumMod val="50000"/>
                  </a:schemeClr>
                </a:solidFill>
                <a:latin typeface="Segoe UI" panose="020B0502040204020203" pitchFamily="34" charset="0"/>
                <a:cs typeface="Segoe UI" panose="020B0502040204020203" pitchFamily="34" charset="0"/>
              </a:rPr>
              <a:t>khóa</a:t>
            </a:r>
            <a:r>
              <a:rPr lang="en-US" sz="1600" dirty="0">
                <a:solidFill>
                  <a:schemeClr val="accent2">
                    <a:lumMod val="50000"/>
                  </a:schemeClr>
                </a:solidFill>
                <a:latin typeface="Segoe UI" panose="020B0502040204020203" pitchFamily="34" charset="0"/>
                <a:cs typeface="Segoe UI" panose="020B0502040204020203" pitchFamily="34" charset="0"/>
              </a:rPr>
              <a:t> 2018-2022, Cao </a:t>
            </a:r>
            <a:r>
              <a:rPr lang="en-US" sz="1600" dirty="0" err="1">
                <a:solidFill>
                  <a:schemeClr val="accent2">
                    <a:lumMod val="50000"/>
                  </a:schemeClr>
                </a:solidFill>
                <a:latin typeface="Segoe UI" panose="020B0502040204020203" pitchFamily="34" charset="0"/>
                <a:cs typeface="Segoe UI" panose="020B0502040204020203" pitchFamily="34" charset="0"/>
              </a:rPr>
              <a:t>học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và</a:t>
            </a:r>
            <a:r>
              <a:rPr lang="en-US" sz="1600" dirty="0">
                <a:solidFill>
                  <a:schemeClr val="accent2">
                    <a:lumMod val="50000"/>
                  </a:schemeClr>
                </a:solidFill>
                <a:latin typeface="Segoe UI" panose="020B0502040204020203" pitchFamily="34" charset="0"/>
                <a:cs typeface="Segoe UI" panose="020B0502040204020203" pitchFamily="34" charset="0"/>
              </a:rPr>
              <a:t> CKII </a:t>
            </a:r>
            <a:r>
              <a:rPr lang="en-US" sz="1600" dirty="0" err="1">
                <a:solidFill>
                  <a:schemeClr val="accent2">
                    <a:lumMod val="50000"/>
                  </a:schemeClr>
                </a:solidFill>
                <a:latin typeface="Segoe UI" panose="020B0502040204020203" pitchFamily="34" charset="0"/>
                <a:cs typeface="Segoe UI" panose="020B0502040204020203" pitchFamily="34" charset="0"/>
              </a:rPr>
              <a:t>khóa</a:t>
            </a:r>
            <a:r>
              <a:rPr lang="en-US" sz="1600" dirty="0">
                <a:solidFill>
                  <a:schemeClr val="accent2">
                    <a:lumMod val="50000"/>
                  </a:schemeClr>
                </a:solidFill>
                <a:latin typeface="Segoe UI" panose="020B0502040204020203" pitchFamily="34" charset="0"/>
                <a:cs typeface="Segoe UI" panose="020B0502040204020203" pitchFamily="34" charset="0"/>
              </a:rPr>
              <a:t> 2019-2021: </a:t>
            </a:r>
            <a:r>
              <a:rPr lang="en-US" sz="1600" dirty="0" err="1">
                <a:solidFill>
                  <a:schemeClr val="accent2">
                    <a:lumMod val="50000"/>
                  </a:schemeClr>
                </a:solidFill>
                <a:latin typeface="Segoe UI" panose="020B0502040204020203" pitchFamily="34" charset="0"/>
                <a:cs typeface="Segoe UI" panose="020B0502040204020203" pitchFamily="34" charset="0"/>
              </a:rPr>
              <a:t>từ</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ngày</a:t>
            </a:r>
            <a:r>
              <a:rPr lang="en-US" sz="1600" dirty="0">
                <a:solidFill>
                  <a:schemeClr val="accent2">
                    <a:lumMod val="50000"/>
                  </a:schemeClr>
                </a:solidFill>
                <a:latin typeface="Segoe UI" panose="020B0502040204020203" pitchFamily="34" charset="0"/>
                <a:cs typeface="Segoe UI" panose="020B0502040204020203" pitchFamily="34" charset="0"/>
              </a:rPr>
              <a:t> 10 – 25.1.2022.</a:t>
            </a:r>
          </a:p>
        </p:txBody>
      </p:sp>
    </p:spTree>
    <p:extLst>
      <p:ext uri="{BB962C8B-B14F-4D97-AF65-F5344CB8AC3E}">
        <p14:creationId xmlns:p14="http://schemas.microsoft.com/office/powerpoint/2010/main" val="3435549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114" y="304800"/>
            <a:ext cx="7886700" cy="866633"/>
          </a:xfrm>
        </p:spPr>
        <p:txBody>
          <a:bodyPr>
            <a:normAutofit/>
          </a:bodyPr>
          <a:lstStyle/>
          <a:p>
            <a:r>
              <a:rPr lang="en-US" sz="3200" b="1" dirty="0">
                <a:solidFill>
                  <a:schemeClr val="accent2">
                    <a:lumMod val="50000"/>
                  </a:schemeClr>
                </a:solidFill>
                <a:latin typeface="Segoe UI" panose="020B0502040204020203" pitchFamily="34" charset="0"/>
                <a:cs typeface="Segoe UI" panose="020B0502040204020203" pitchFamily="34" charset="0"/>
              </a:rPr>
              <a:t>ĐÀO TẠO SAU ĐẠI HỌC</a:t>
            </a:r>
          </a:p>
        </p:txBody>
      </p:sp>
      <p:sp>
        <p:nvSpPr>
          <p:cNvPr id="3" name="Content Placeholder 2"/>
          <p:cNvSpPr>
            <a:spLocks noGrp="1"/>
          </p:cNvSpPr>
          <p:nvPr>
            <p:ph idx="1"/>
          </p:nvPr>
        </p:nvSpPr>
        <p:spPr>
          <a:xfrm>
            <a:off x="152400" y="1295400"/>
            <a:ext cx="7295103" cy="4380542"/>
          </a:xfrm>
        </p:spPr>
        <p:txBody>
          <a:bodyPr>
            <a:noAutofit/>
          </a:bodyPr>
          <a:lstStyle/>
          <a:p>
            <a:pPr algn="just">
              <a:lnSpc>
                <a:spcPct val="150000"/>
              </a:lnSpc>
            </a:pPr>
            <a:r>
              <a:rPr lang="vi-VN" sz="1600" dirty="0">
                <a:solidFill>
                  <a:schemeClr val="accent2">
                    <a:lumMod val="50000"/>
                  </a:schemeClr>
                </a:solidFill>
                <a:latin typeface="Segoe UI" panose="020B0502040204020203" pitchFamily="34" charset="0"/>
                <a:cs typeface="Segoe UI" panose="020B0502040204020203" pitchFamily="34" charset="0"/>
              </a:rPr>
              <a:t>Rà soát danh sách các BSNT hiện tại đang thực tập lâm sàng, đang tham gia tình nguyện chống dịch và chuẩn bị tham gia các tình nguyện tiếp theo để điều phối danh sách BSNT thực tập tại các khoa. </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algn="just">
              <a:lnSpc>
                <a:spcPct val="150000"/>
              </a:lnSpc>
            </a:pPr>
            <a:r>
              <a:rPr lang="vi-VN" sz="1600" dirty="0">
                <a:solidFill>
                  <a:schemeClr val="accent2">
                    <a:lumMod val="50000"/>
                  </a:schemeClr>
                </a:solidFill>
                <a:latin typeface="Segoe UI" panose="020B0502040204020203" pitchFamily="34" charset="0"/>
                <a:cs typeface="Segoe UI" panose="020B0502040204020203" pitchFamily="34" charset="0"/>
              </a:rPr>
              <a:t>Quý Thầy Cô cập nhật các giáo trình sau đại học, đặc biệt là giáo trình đã xuất bản trên 5 năm.</a:t>
            </a:r>
          </a:p>
          <a:p>
            <a:pPr algn="just">
              <a:lnSpc>
                <a:spcPct val="150000"/>
              </a:lnSpc>
            </a:pPr>
            <a:r>
              <a:rPr lang="en-US" sz="1600" dirty="0">
                <a:solidFill>
                  <a:schemeClr val="accent2">
                    <a:lumMod val="50000"/>
                  </a:schemeClr>
                </a:solidFill>
                <a:latin typeface="Segoe UI" panose="020B0502040204020203" pitchFamily="34" charset="0"/>
                <a:cs typeface="Segoe UI" panose="020B0502040204020203" pitchFamily="34" charset="0"/>
              </a:rPr>
              <a:t>NCS </a:t>
            </a:r>
            <a:r>
              <a:rPr lang="en-US" sz="1600" dirty="0" err="1">
                <a:solidFill>
                  <a:schemeClr val="accent2">
                    <a:lumMod val="50000"/>
                  </a:schemeClr>
                </a:solidFill>
                <a:latin typeface="Segoe UI" panose="020B0502040204020203" pitchFamily="34" charset="0"/>
                <a:cs typeface="Segoe UI" panose="020B0502040204020203" pitchFamily="34" charset="0"/>
              </a:rPr>
              <a:t>chuẩn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bị</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thông</a:t>
            </a:r>
            <a:r>
              <a:rPr lang="en-US" sz="1600" dirty="0">
                <a:solidFill>
                  <a:schemeClr val="accent2">
                    <a:lumMod val="50000"/>
                  </a:schemeClr>
                </a:solidFill>
                <a:latin typeface="Segoe UI" panose="020B0502040204020203" pitchFamily="34" charset="0"/>
                <a:cs typeface="Segoe UI" panose="020B0502040204020203" pitchFamily="34" charset="0"/>
              </a:rPr>
              <a:t> qua </a:t>
            </a:r>
            <a:r>
              <a:rPr lang="en-US" sz="1600" dirty="0" err="1">
                <a:solidFill>
                  <a:schemeClr val="accent2">
                    <a:lumMod val="50000"/>
                  </a:schemeClr>
                </a:solidFill>
                <a:latin typeface="Segoe UI" panose="020B0502040204020203" pitchFamily="34" charset="0"/>
                <a:cs typeface="Segoe UI" panose="020B0502040204020203" pitchFamily="34" charset="0"/>
              </a:rPr>
              <a:t>cấp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Cơ</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sở</a:t>
            </a:r>
            <a:r>
              <a:rPr lang="en-US" sz="1600" dirty="0">
                <a:solidFill>
                  <a:schemeClr val="accent2">
                    <a:lumMod val="50000"/>
                  </a:schemeClr>
                </a:solidFill>
                <a:latin typeface="Segoe UI" panose="020B0502040204020203" pitchFamily="34" charset="0"/>
                <a:cs typeface="Segoe UI" panose="020B0502040204020203" pitchFamily="34" charset="0"/>
              </a:rPr>
              <a:t>: NCS </a:t>
            </a:r>
            <a:r>
              <a:rPr lang="en-US" sz="1600" dirty="0" err="1">
                <a:solidFill>
                  <a:schemeClr val="accent2">
                    <a:lumMod val="50000"/>
                  </a:schemeClr>
                </a:solidFill>
                <a:latin typeface="Segoe UI" panose="020B0502040204020203" pitchFamily="34" charset="0"/>
                <a:cs typeface="Segoe UI" panose="020B0502040204020203" pitchFamily="34" charset="0"/>
              </a:rPr>
              <a:t>Trần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Nguyễn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Ái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Thanh</a:t>
            </a:r>
            <a:endParaRPr lang="en-US" sz="1600" dirty="0">
              <a:solidFill>
                <a:schemeClr val="accent2">
                  <a:lumMod val="50000"/>
                </a:schemeClr>
              </a:solidFill>
              <a:latin typeface="Segoe UI" panose="020B0502040204020203" pitchFamily="34" charset="0"/>
              <a:cs typeface="Segoe UI" panose="020B0502040204020203" pitchFamily="34" charset="0"/>
            </a:endParaRPr>
          </a:p>
          <a:p>
            <a:pPr algn="just">
              <a:lnSpc>
                <a:spcPct val="150000"/>
              </a:lnSpc>
            </a:pPr>
            <a:r>
              <a:rPr lang="en-US" sz="1600" dirty="0">
                <a:solidFill>
                  <a:schemeClr val="accent2">
                    <a:lumMod val="50000"/>
                  </a:schemeClr>
                </a:solidFill>
                <a:latin typeface="Segoe UI" panose="020B0502040204020203" pitchFamily="34" charset="0"/>
                <a:cs typeface="Segoe UI" panose="020B0502040204020203" pitchFamily="34" charset="0"/>
              </a:rPr>
              <a:t>NCS </a:t>
            </a:r>
            <a:r>
              <a:rPr lang="en-US" sz="1600" dirty="0" err="1">
                <a:solidFill>
                  <a:schemeClr val="accent2">
                    <a:lumMod val="50000"/>
                  </a:schemeClr>
                </a:solidFill>
                <a:latin typeface="Segoe UI" panose="020B0502040204020203" pitchFamily="34" charset="0"/>
                <a:cs typeface="Segoe UI" panose="020B0502040204020203" pitchFamily="34" charset="0"/>
              </a:rPr>
              <a:t>chuẩn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bị</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hồ</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sơ</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xin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thông</a:t>
            </a:r>
            <a:r>
              <a:rPr lang="en-US" sz="1600" dirty="0">
                <a:solidFill>
                  <a:schemeClr val="accent2">
                    <a:lumMod val="50000"/>
                  </a:schemeClr>
                </a:solidFill>
                <a:latin typeface="Segoe UI" panose="020B0502040204020203" pitchFamily="34" charset="0"/>
                <a:cs typeface="Segoe UI" panose="020B0502040204020203" pitchFamily="34" charset="0"/>
              </a:rPr>
              <a:t> qua </a:t>
            </a:r>
            <a:r>
              <a:rPr lang="en-US" sz="1600" dirty="0" err="1">
                <a:solidFill>
                  <a:schemeClr val="accent2">
                    <a:lumMod val="50000"/>
                  </a:schemeClr>
                </a:solidFill>
                <a:latin typeface="Segoe UI" panose="020B0502040204020203" pitchFamily="34" charset="0"/>
                <a:cs typeface="Segoe UI" panose="020B0502040204020203" pitchFamily="34" charset="0"/>
              </a:rPr>
              <a:t>cấp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Bộ</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môn</a:t>
            </a:r>
            <a:r>
              <a:rPr lang="en-US" sz="1600" dirty="0">
                <a:solidFill>
                  <a:schemeClr val="accent2">
                    <a:lumMod val="50000"/>
                  </a:schemeClr>
                </a:solidFill>
                <a:latin typeface="Segoe UI" panose="020B0502040204020203" pitchFamily="34" charset="0"/>
                <a:cs typeface="Segoe UI" panose="020B0502040204020203" pitchFamily="34" charset="0"/>
              </a:rPr>
              <a:t>: NCS </a:t>
            </a:r>
            <a:r>
              <a:rPr lang="en-US" sz="1600" dirty="0" err="1">
                <a:solidFill>
                  <a:schemeClr val="accent2">
                    <a:lumMod val="50000"/>
                  </a:schemeClr>
                </a:solidFill>
                <a:latin typeface="Segoe UI" panose="020B0502040204020203" pitchFamily="34" charset="0"/>
                <a:cs typeface="Segoe UI" panose="020B0502040204020203" pitchFamily="34" charset="0"/>
              </a:rPr>
              <a:t>Nguyễn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Hải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Cường</a:t>
            </a:r>
            <a:r>
              <a:rPr lang="en-US" sz="1600" dirty="0">
                <a:solidFill>
                  <a:schemeClr val="accent2">
                    <a:lumMod val="50000"/>
                  </a:schemeClr>
                </a:solidFill>
                <a:latin typeface="Segoe UI" panose="020B0502040204020203" pitchFamily="34" charset="0"/>
                <a:cs typeface="Segoe UI" panose="020B0502040204020203" pitchFamily="34" charset="0"/>
              </a:rPr>
              <a:t>, NCS </a:t>
            </a:r>
            <a:r>
              <a:rPr lang="en-US" sz="1600" dirty="0" err="1">
                <a:solidFill>
                  <a:schemeClr val="accent2">
                    <a:lumMod val="50000"/>
                  </a:schemeClr>
                </a:solidFill>
                <a:latin typeface="Segoe UI" panose="020B0502040204020203" pitchFamily="34" charset="0"/>
                <a:cs typeface="Segoe UI" panose="020B0502040204020203" pitchFamily="34" charset="0"/>
              </a:rPr>
              <a:t>Nguyễn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Trung</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Hưng</a:t>
            </a:r>
            <a:r>
              <a:rPr lang="en-US" sz="1600" dirty="0">
                <a:solidFill>
                  <a:schemeClr val="accent2">
                    <a:lumMod val="50000"/>
                  </a:schemeClr>
                </a:solidFill>
                <a:latin typeface="Segoe UI" panose="020B0502040204020203" pitchFamily="34" charset="0"/>
                <a:cs typeface="Segoe UI" panose="020B0502040204020203" pitchFamily="34" charset="0"/>
              </a:rPr>
              <a:t>.</a:t>
            </a:r>
          </a:p>
          <a:p>
            <a:pPr algn="just">
              <a:lnSpc>
                <a:spcPct val="150000"/>
              </a:lnSpc>
            </a:pPr>
            <a:r>
              <a:rPr lang="en-US" sz="1600" dirty="0">
                <a:solidFill>
                  <a:schemeClr val="accent2">
                    <a:lumMod val="50000"/>
                  </a:schemeClr>
                </a:solidFill>
                <a:latin typeface="Segoe UI" panose="020B0502040204020203" pitchFamily="34" charset="0"/>
                <a:cs typeface="Segoe UI" panose="020B0502040204020203" pitchFamily="34" charset="0"/>
              </a:rPr>
              <a:t>NCS </a:t>
            </a:r>
            <a:r>
              <a:rPr lang="en-US" sz="1600" dirty="0" err="1">
                <a:solidFill>
                  <a:schemeClr val="accent2">
                    <a:lumMod val="50000"/>
                  </a:schemeClr>
                </a:solidFill>
                <a:latin typeface="Segoe UI" panose="020B0502040204020203" pitchFamily="34" charset="0"/>
                <a:cs typeface="Segoe UI" panose="020B0502040204020203" pitchFamily="34" charset="0"/>
              </a:rPr>
              <a:t>đã</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hoàn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thành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thành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bảo</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vệ</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cấp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cơ</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sở</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chuẩn</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bị</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bảo</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vệ</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cấp</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Đại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học</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Huế</a:t>
            </a:r>
            <a:r>
              <a:rPr lang="en-US" sz="1600" dirty="0">
                <a:solidFill>
                  <a:schemeClr val="accent2">
                    <a:lumMod val="50000"/>
                  </a:schemeClr>
                </a:solidFill>
                <a:latin typeface="Segoe UI" panose="020B0502040204020203" pitchFamily="34" charset="0"/>
                <a:cs typeface="Segoe UI" panose="020B0502040204020203" pitchFamily="34" charset="0"/>
              </a:rPr>
              <a:t>: NCS </a:t>
            </a:r>
            <a:r>
              <a:rPr lang="en-US" sz="1600" dirty="0" err="1">
                <a:solidFill>
                  <a:schemeClr val="accent2">
                    <a:lumMod val="50000"/>
                  </a:schemeClr>
                </a:solidFill>
                <a:latin typeface="Segoe UI" panose="020B0502040204020203" pitchFamily="34" charset="0"/>
                <a:cs typeface="Segoe UI" panose="020B0502040204020203" pitchFamily="34" charset="0"/>
              </a:rPr>
              <a:t>Bùi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Thị</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Thanh</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Hiền</a:t>
            </a:r>
            <a:r>
              <a:rPr lang="en-US" sz="1600" dirty="0">
                <a:solidFill>
                  <a:schemeClr val="accent2">
                    <a:lumMod val="50000"/>
                  </a:schemeClr>
                </a:solidFill>
                <a:latin typeface="Segoe UI" panose="020B0502040204020203" pitchFamily="34" charset="0"/>
                <a:cs typeface="Segoe UI" panose="020B0502040204020203" pitchFamily="34" charset="0"/>
              </a:rPr>
              <a:t>, NCS Phan </a:t>
            </a:r>
            <a:r>
              <a:rPr lang="en-US" sz="1600" dirty="0" err="1">
                <a:solidFill>
                  <a:schemeClr val="accent2">
                    <a:lumMod val="50000"/>
                  </a:schemeClr>
                </a:solidFill>
                <a:latin typeface="Segoe UI" panose="020B0502040204020203" pitchFamily="34" charset="0"/>
                <a:cs typeface="Segoe UI" panose="020B0502040204020203" pitchFamily="34" charset="0"/>
              </a:rPr>
              <a:t>Thái</a:t>
            </a:r>
            <a:r>
              <a:rPr lang="en-US" sz="1600" dirty="0">
                <a:solidFill>
                  <a:schemeClr val="accent2">
                    <a:lumMod val="50000"/>
                  </a:schemeClr>
                </a:solidFill>
                <a:latin typeface="Segoe UI" panose="020B0502040204020203" pitchFamily="34" charset="0"/>
                <a:cs typeface="Segoe UI" panose="020B0502040204020203" pitchFamily="34" charset="0"/>
              </a:rPr>
              <a:t> </a:t>
            </a:r>
            <a:r>
              <a:rPr lang="en-US" sz="1600" dirty="0" err="1">
                <a:solidFill>
                  <a:schemeClr val="accent2">
                    <a:lumMod val="50000"/>
                  </a:schemeClr>
                </a:solidFill>
                <a:latin typeface="Segoe UI" panose="020B0502040204020203" pitchFamily="34" charset="0"/>
                <a:cs typeface="Segoe UI" panose="020B0502040204020203" pitchFamily="34" charset="0"/>
              </a:rPr>
              <a:t>Hảo</a:t>
            </a:r>
            <a:r>
              <a:rPr lang="en-US" sz="1600" dirty="0">
                <a:solidFill>
                  <a:schemeClr val="accent2">
                    <a:lumMod val="50000"/>
                  </a:schemeClr>
                </a:solidFill>
                <a:latin typeface="Segoe UI" panose="020B0502040204020203" pitchFamily="34" charset="0"/>
                <a:cs typeface="Segoe UI" panose="020B0502040204020203" pitchFamily="34" charset="0"/>
              </a:rPr>
              <a:t>.</a:t>
            </a:r>
            <a:endParaRPr lang="vi-VN" sz="1600" dirty="0">
              <a:solidFill>
                <a:schemeClr val="accent2">
                  <a:lumMod val="50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41667352"/>
      </p:ext>
    </p:extLst>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2864</TotalTime>
  <Words>1010</Words>
  <Application>Microsoft Macintosh PowerPoint</Application>
  <PresentationFormat>On-screen Show (4:3)</PresentationFormat>
  <Paragraphs>108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Palatino Linotype</vt:lpstr>
      <vt:lpstr>Segoe UI</vt:lpstr>
      <vt:lpstr>Trebuchet MS</vt:lpstr>
      <vt:lpstr>Wingdings 3</vt:lpstr>
      <vt:lpstr>Facet</vt:lpstr>
      <vt:lpstr>MỘT SỐ CÔNG TÁC CỦA BỘ MÔN  TRONG THÁNG 1 NĂM 2022</vt:lpstr>
      <vt:lpstr>PowerPoint Presentation</vt:lpstr>
      <vt:lpstr>ĐÀO TẠO ĐẠI HỌC</vt:lpstr>
      <vt:lpstr>ĐÀO TẠO ĐẠI HỌC</vt:lpstr>
      <vt:lpstr>CÔNG TÁC ĐÀO TẠO  SAU ĐẠI HỌC</vt:lpstr>
      <vt:lpstr>LỊCH SINH HOẠT SAU ĐẠI HỌC THÁNG 1 &amp; THÁNG 2.2022 (Tiếp tục trình bệnh online đến khi có thông báo mới của nhà trường)</vt:lpstr>
      <vt:lpstr>LỊCH GIẢNG DẠY SAU ĐẠI HỌC THÁNG 1.2022</vt:lpstr>
      <vt:lpstr>ĐÀO TẠO SAU ĐẠI HỌC</vt:lpstr>
      <vt:lpstr>ĐÀO TẠO SAU ĐẠI HỌC</vt:lpstr>
      <vt:lpstr>CÔNG TÁC KHÁC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CÔNG TÁC ĐẠI HỌC</dc:title>
  <dc:creator>hp</dc:creator>
  <cp:lastModifiedBy>Huy Tran</cp:lastModifiedBy>
  <cp:revision>345</cp:revision>
  <cp:lastPrinted>2021-07-01T08:21:53Z</cp:lastPrinted>
  <dcterms:created xsi:type="dcterms:W3CDTF">2019-09-23T03:39:29Z</dcterms:created>
  <dcterms:modified xsi:type="dcterms:W3CDTF">2022-01-04T14:33:04Z</dcterms:modified>
</cp:coreProperties>
</file>